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0" r:id="rId1"/>
    <p:sldMasterId id="2147484994" r:id="rId2"/>
    <p:sldMasterId id="2147484987" r:id="rId3"/>
    <p:sldMasterId id="2147484787" r:id="rId4"/>
  </p:sldMasterIdLst>
  <p:notesMasterIdLst>
    <p:notesMasterId r:id="rId68"/>
  </p:notesMasterIdLst>
  <p:handoutMasterIdLst>
    <p:handoutMasterId r:id="rId69"/>
  </p:handoutMasterIdLst>
  <p:sldIdLst>
    <p:sldId id="470" r:id="rId5"/>
    <p:sldId id="471" r:id="rId6"/>
    <p:sldId id="472" r:id="rId7"/>
    <p:sldId id="515" r:id="rId8"/>
    <p:sldId id="475" r:id="rId9"/>
    <p:sldId id="478" r:id="rId10"/>
    <p:sldId id="481" r:id="rId11"/>
    <p:sldId id="492" r:id="rId12"/>
    <p:sldId id="483" r:id="rId13"/>
    <p:sldId id="484" r:id="rId14"/>
    <p:sldId id="485" r:id="rId15"/>
    <p:sldId id="482" r:id="rId16"/>
    <p:sldId id="480" r:id="rId17"/>
    <p:sldId id="486" r:id="rId18"/>
    <p:sldId id="487" r:id="rId19"/>
    <p:sldId id="488" r:id="rId20"/>
    <p:sldId id="489" r:id="rId21"/>
    <p:sldId id="490" r:id="rId22"/>
    <p:sldId id="491" r:id="rId23"/>
    <p:sldId id="516" r:id="rId24"/>
    <p:sldId id="493" r:id="rId25"/>
    <p:sldId id="494" r:id="rId26"/>
    <p:sldId id="517" r:id="rId27"/>
    <p:sldId id="495" r:id="rId28"/>
    <p:sldId id="497" r:id="rId29"/>
    <p:sldId id="498" r:id="rId30"/>
    <p:sldId id="499" r:id="rId31"/>
    <p:sldId id="500" r:id="rId32"/>
    <p:sldId id="501" r:id="rId33"/>
    <p:sldId id="503" r:id="rId34"/>
    <p:sldId id="505" r:id="rId35"/>
    <p:sldId id="514" r:id="rId36"/>
    <p:sldId id="518" r:id="rId37"/>
    <p:sldId id="506" r:id="rId38"/>
    <p:sldId id="507" r:id="rId39"/>
    <p:sldId id="508" r:id="rId40"/>
    <p:sldId id="509" r:id="rId41"/>
    <p:sldId id="510" r:id="rId42"/>
    <p:sldId id="511" r:id="rId43"/>
    <p:sldId id="512" r:id="rId44"/>
    <p:sldId id="513" r:id="rId45"/>
    <p:sldId id="519" r:id="rId46"/>
    <p:sldId id="521" r:id="rId47"/>
    <p:sldId id="520" r:id="rId48"/>
    <p:sldId id="523" r:id="rId49"/>
    <p:sldId id="522" r:id="rId50"/>
    <p:sldId id="524" r:id="rId51"/>
    <p:sldId id="526" r:id="rId52"/>
    <p:sldId id="530" r:id="rId53"/>
    <p:sldId id="531" r:id="rId54"/>
    <p:sldId id="532" r:id="rId55"/>
    <p:sldId id="534" r:id="rId56"/>
    <p:sldId id="535" r:id="rId57"/>
    <p:sldId id="533" r:id="rId58"/>
    <p:sldId id="536" r:id="rId59"/>
    <p:sldId id="537" r:id="rId60"/>
    <p:sldId id="539" r:id="rId61"/>
    <p:sldId id="540" r:id="rId62"/>
    <p:sldId id="538" r:id="rId63"/>
    <p:sldId id="542" r:id="rId64"/>
    <p:sldId id="541" r:id="rId65"/>
    <p:sldId id="543" r:id="rId66"/>
    <p:sldId id="444" r:id="rId67"/>
  </p:sldIdLst>
  <p:sldSz cx="9144000" cy="6858000" type="screen4x3"/>
  <p:notesSz cx="7315200" cy="9601200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1337"/>
    <a:srgbClr val="C81C5C"/>
    <a:srgbClr val="F4C4DD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70" autoAdjust="0"/>
    <p:restoredTop sz="98940" autoAdjust="0"/>
  </p:normalViewPr>
  <p:slideViewPr>
    <p:cSldViewPr showGuides="1">
      <p:cViewPr varScale="1">
        <p:scale>
          <a:sx n="98" d="100"/>
          <a:sy n="98" d="100"/>
        </p:scale>
        <p:origin x="-1312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760"/>
    </p:cViewPr>
  </p:sorterViewPr>
  <p:notesViewPr>
    <p:cSldViewPr showGuides="1">
      <p:cViewPr>
        <p:scale>
          <a:sx n="90" d="100"/>
          <a:sy n="90" d="100"/>
        </p:scale>
        <p:origin x="2688" y="-618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notesMaster" Target="notesMasters/notesMaster1.xml"/><Relationship Id="rId69" Type="http://schemas.openxmlformats.org/officeDocument/2006/relationships/handoutMaster" Target="handoutMasters/handoutMaster1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70" Type="http://schemas.openxmlformats.org/officeDocument/2006/relationships/printerSettings" Target="printerSettings/printerSettings1.bin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9.jpe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46" descr="top ppt">
            <a:extLst>
              <a:ext uri="{FF2B5EF4-FFF2-40B4-BE49-F238E27FC236}">
                <a16:creationId xmlns:a16="http://schemas.microsoft.com/office/drawing/2014/main" xmlns="" id="{4F860F37-CA72-464D-9116-B6BC16A93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171450"/>
            <a:ext cx="6837363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Group 147">
            <a:extLst>
              <a:ext uri="{FF2B5EF4-FFF2-40B4-BE49-F238E27FC236}">
                <a16:creationId xmlns:a16="http://schemas.microsoft.com/office/drawing/2014/main" xmlns="" id="{70789427-4C6A-4A75-B31F-2E4759F472CD}"/>
              </a:ext>
            </a:extLst>
          </p:cNvPr>
          <p:cNvGraphicFramePr>
            <a:graphicFrameLocks noGrp="1"/>
          </p:cNvGraphicFramePr>
          <p:nvPr/>
        </p:nvGraphicFramePr>
        <p:xfrm>
          <a:off x="344488" y="8931275"/>
          <a:ext cx="6615112" cy="327025"/>
        </p:xfrm>
        <a:graphic>
          <a:graphicData uri="http://schemas.openxmlformats.org/drawingml/2006/table">
            <a:tbl>
              <a:tblPr/>
              <a:tblGrid>
                <a:gridCol w="5670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4456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r>
                        <a:rPr kumimoji="0" lang="pt-B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quare721 BT" pitchFamily="34" charset="0"/>
                          <a:cs typeface="Times New Roman" pitchFamily="18" charset="0"/>
                        </a:rPr>
                        <a:t>MBA em Engenharia de Software Orientada a Serviços (SOA)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quare721 BT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r>
                        <a:rPr lang="pt-BR" sz="800" dirty="0" err="1">
                          <a:latin typeface="Square721 BT" pitchFamily="34" charset="0"/>
                          <a:cs typeface="Calibri" pitchFamily="34" charset="0"/>
                        </a:rPr>
                        <a:t>Profª</a:t>
                      </a:r>
                      <a:r>
                        <a:rPr lang="pt-BR" sz="800" dirty="0">
                          <a:latin typeface="Square721 BT" pitchFamily="34" charset="0"/>
                          <a:cs typeface="Calibri" pitchFamily="34" charset="0"/>
                        </a:rPr>
                        <a:t> </a:t>
                      </a:r>
                      <a:r>
                        <a:rPr lang="en-US" sz="800" dirty="0">
                          <a:latin typeface="Square721 BT" pitchFamily="34" charset="0"/>
                          <a:cs typeface="Calibri" pitchFamily="34" charset="0"/>
                        </a:rPr>
                        <a:t>. </a:t>
                      </a:r>
                      <a:r>
                        <a:rPr lang="en-US" sz="800" dirty="0" err="1">
                          <a:latin typeface="Square721 BT" pitchFamily="34" charset="0"/>
                          <a:cs typeface="Calibri" pitchFamily="34" charset="0"/>
                        </a:rPr>
                        <a:t>MSc</a:t>
                      </a:r>
                      <a:r>
                        <a:rPr lang="en-US" sz="800" dirty="0">
                          <a:latin typeface="Square721 BT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800" dirty="0">
                          <a:latin typeface="Square721 BT" pitchFamily="34" charset="0"/>
                          <a:cs typeface="Calibri" pitchFamily="34" charset="0"/>
                        </a:rPr>
                        <a:t>Susanne Anjos Andrade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quare721 BT" pitchFamily="34" charset="0"/>
                      </a:endParaRPr>
                    </a:p>
                  </a:txBody>
                  <a:tcPr marT="35541" marB="35541" anchor="ctr" horzOverflow="overflow">
                    <a:lnL cap="flat"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endParaRPr kumimoji="0" lang="pt-B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35541" marB="35541" anchor="ctr"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Rectangle 135">
            <a:extLst>
              <a:ext uri="{FF2B5EF4-FFF2-40B4-BE49-F238E27FC236}">
                <a16:creationId xmlns:a16="http://schemas.microsoft.com/office/drawing/2014/main" xmlns="" id="{2E86EE7D-ABE9-4FEF-943A-E8FC6FC1992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92550" y="8777288"/>
            <a:ext cx="3076575" cy="39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latin typeface="Square721 BT" pitchFamily="34" charset="0"/>
              </a:defRPr>
            </a:lvl1pPr>
          </a:lstStyle>
          <a:p>
            <a:pPr>
              <a:defRPr/>
            </a:pPr>
            <a:r>
              <a:rPr lang="pt-BR" altLang="pt-BR"/>
              <a:t>Página - </a:t>
            </a:r>
            <a:fld id="{61BF9E74-DAA4-4DE3-BDB4-B1097CD628B2}" type="slidenum">
              <a:rPr lang="pt-BR" altLang="pt-BR"/>
              <a:pPr>
                <a:defRPr/>
              </a:pPr>
              <a:t>‹#›</a:t>
            </a:fld>
            <a:r>
              <a:rPr lang="pt-BR" altLang="pt-B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4599081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xmlns="" id="{B226DE4D-D64C-41F9-9DCC-8954A26D745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112334" tIns="56167" rIns="112334" bIns="56167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5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774D9C91-4FDB-4F9B-846F-98C2EF0CBD3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112334" tIns="56167" rIns="112334" bIns="56167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500">
                <a:latin typeface="+mn-lt"/>
                <a:cs typeface="+mn-cs"/>
              </a:defRPr>
            </a:lvl1pPr>
          </a:lstStyle>
          <a:p>
            <a:pPr>
              <a:defRPr/>
            </a:pPr>
            <a:fld id="{98BF8467-D8F0-4E80-9D68-0D77DCFBCAC4}" type="datetimeFigureOut">
              <a:rPr lang="pt-BR"/>
              <a:pPr>
                <a:defRPr/>
              </a:pPr>
              <a:t>19/03/20</a:t>
            </a:fld>
            <a:endParaRPr lang="pt-BR"/>
          </a:p>
        </p:txBody>
      </p:sp>
      <p:sp>
        <p:nvSpPr>
          <p:cNvPr id="4" name="Espaço Reservado para Imagem de Slide 3">
            <a:extLst>
              <a:ext uri="{FF2B5EF4-FFF2-40B4-BE49-F238E27FC236}">
                <a16:creationId xmlns:a16="http://schemas.microsoft.com/office/drawing/2014/main" xmlns="" id="{5ECC52DC-F9A3-4774-9A6C-4BCBFFCC59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4" tIns="56167" rIns="112334" bIns="56167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>
            <a:extLst>
              <a:ext uri="{FF2B5EF4-FFF2-40B4-BE49-F238E27FC236}">
                <a16:creationId xmlns:a16="http://schemas.microsoft.com/office/drawing/2014/main" xmlns="" id="{426FA4C5-FAD6-4245-AAAE-77FDD33E00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21175"/>
          </a:xfrm>
          <a:prstGeom prst="rect">
            <a:avLst/>
          </a:prstGeom>
        </p:spPr>
        <p:txBody>
          <a:bodyPr vert="horz" lIns="112334" tIns="56167" rIns="112334" bIns="56167" rtlCol="0">
            <a:normAutofit/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78D23617-D517-4A52-91C7-BCFDC3F8FA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112334" tIns="56167" rIns="112334" bIns="56167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5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AC299F0D-A39A-48E1-BA77-E94D22ED93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112334" tIns="56167" rIns="112334" bIns="56167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5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7741D7E1-E712-4F31-8EE8-FB7881D96352}" type="slidenum">
              <a:rPr lang="pt-BR" altLang="pt-BR"/>
              <a:pPr>
                <a:defRPr/>
              </a:pPr>
              <a:t>‹#›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3701430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xmlns="" id="{F037F24C-7147-490B-B2E0-A119D90779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68413" y="727075"/>
            <a:ext cx="4778375" cy="3584575"/>
          </a:xfrm>
          <a:noFill/>
          <a:ln cap="flat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xmlns="" id="{8E71195C-13CC-43FC-8561-60E69F79BE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04888" y="4573588"/>
            <a:ext cx="5297487" cy="38004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39552" y="260648"/>
            <a:ext cx="7056784" cy="504056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95536" y="1268760"/>
            <a:ext cx="7916416" cy="5184576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713554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8421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67544" y="116632"/>
            <a:ext cx="7128792" cy="7920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65054" y="1340768"/>
            <a:ext cx="8283409" cy="5256584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189249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7272808" cy="5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1588754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3101005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8015" y="260350"/>
            <a:ext cx="7272337" cy="504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1291385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8015" y="260350"/>
            <a:ext cx="7272337" cy="504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9628090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7272337" cy="504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9812697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00510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635896" y="764704"/>
            <a:ext cx="5111750" cy="585311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199" y="1926754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9718934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851480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7272808" cy="504800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7638039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467544" y="836712"/>
            <a:ext cx="8229600" cy="5635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83762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84139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55806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9664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62154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109219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53094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02405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3923928" y="2708920"/>
            <a:ext cx="3529012" cy="7927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4922324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3995936" y="2708920"/>
            <a:ext cx="3529012" cy="7927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589515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085203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7272337" cy="504825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074530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3" y="260648"/>
            <a:ext cx="7056784" cy="504825"/>
          </a:xfrm>
        </p:spPr>
        <p:txBody>
          <a:bodyPr/>
          <a:lstStyle>
            <a:lvl1pPr>
              <a:defRPr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724165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3" y="260648"/>
            <a:ext cx="6912768" cy="504825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218911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68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81624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81624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978297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749553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049842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jpeg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13" Type="http://schemas.openxmlformats.org/officeDocument/2006/relationships/image" Target="../media/image3.jpeg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theme" Target="../theme/theme3.xml"/><Relationship Id="rId7" Type="http://schemas.openxmlformats.org/officeDocument/2006/relationships/image" Target="../media/image4.jpeg"/><Relationship Id="rId8" Type="http://schemas.openxmlformats.org/officeDocument/2006/relationships/image" Target="../media/image3.jpeg"/><Relationship Id="rId9" Type="http://schemas.openxmlformats.org/officeDocument/2006/relationships/image" Target="../media/image5.png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4" Type="http://schemas.openxmlformats.org/officeDocument/2006/relationships/theme" Target="../theme/theme4.xml"/><Relationship Id="rId5" Type="http://schemas.openxmlformats.org/officeDocument/2006/relationships/image" Target="../media/image6.png"/><Relationship Id="rId6" Type="http://schemas.microsoft.com/office/2007/relationships/hdphoto" Target="../media/hdphoto1.wdp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>
            <a:extLst>
              <a:ext uri="{FF2B5EF4-FFF2-40B4-BE49-F238E27FC236}">
                <a16:creationId xmlns:a16="http://schemas.microsoft.com/office/drawing/2014/main" xmlns="" id="{21807878-B236-41FA-B2C2-33D4D8DDD15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95288" y="260350"/>
            <a:ext cx="727233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1027" name="Espaço Reservado para Texto 2">
            <a:extLst>
              <a:ext uri="{FF2B5EF4-FFF2-40B4-BE49-F238E27FC236}">
                <a16:creationId xmlns:a16="http://schemas.microsoft.com/office/drawing/2014/main" xmlns="" id="{02030B68-9EF9-491B-897D-28BCA02CE1C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395288" y="1165225"/>
            <a:ext cx="8497887" cy="535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pic>
        <p:nvPicPr>
          <p:cNvPr id="1028" name="Picture 2" descr="C:\Users\cl0817\Desktop\MioloBranco.jpg">
            <a:extLst>
              <a:ext uri="{FF2B5EF4-FFF2-40B4-BE49-F238E27FC236}">
                <a16:creationId xmlns:a16="http://schemas.microsoft.com/office/drawing/2014/main" xmlns="" id="{C96B475A-E4E9-4E39-B6EF-38D0C27A47A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Imagem 1">
            <a:extLst>
              <a:ext uri="{FF2B5EF4-FFF2-40B4-BE49-F238E27FC236}">
                <a16:creationId xmlns:a16="http://schemas.microsoft.com/office/drawing/2014/main" xmlns="" id="{9CCB3F0B-F6BB-4F73-BCAD-3FCC8FA1255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47" r:id="rId1"/>
    <p:sldLayoutId id="2147485048" r:id="rId2"/>
    <p:sldLayoutId id="2147485049" r:id="rId3"/>
    <p:sldLayoutId id="2147485050" r:id="rId4"/>
    <p:sldLayoutId id="2147485051" r:id="rId5"/>
    <p:sldLayoutId id="2147485052" r:id="rId6"/>
    <p:sldLayoutId id="2147485053" r:id="rId7"/>
    <p:sldLayoutId id="2147485054" r:id="rId8"/>
    <p:sldLayoutId id="2147485055" r:id="rId9"/>
    <p:sldLayoutId id="2147485056" r:id="rId10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Espaço Reservado para Título 1">
            <a:extLst>
              <a:ext uri="{FF2B5EF4-FFF2-40B4-BE49-F238E27FC236}">
                <a16:creationId xmlns:a16="http://schemas.microsoft.com/office/drawing/2014/main" xmlns="" id="{C738FB59-4157-458C-8F68-8BBFE91DF4E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95288" y="260350"/>
            <a:ext cx="727233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2051" name="Espaço Reservado para Texto 2">
            <a:extLst>
              <a:ext uri="{FF2B5EF4-FFF2-40B4-BE49-F238E27FC236}">
                <a16:creationId xmlns:a16="http://schemas.microsoft.com/office/drawing/2014/main" xmlns="" id="{C6919357-FA36-46F9-B6A3-800E32DC740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395288" y="1165225"/>
            <a:ext cx="8497887" cy="535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2052" name="CaixaDeTexto 5">
            <a:extLst>
              <a:ext uri="{FF2B5EF4-FFF2-40B4-BE49-F238E27FC236}">
                <a16:creationId xmlns:a16="http://schemas.microsoft.com/office/drawing/2014/main" xmlns="" id="{58E61261-F8DE-4F81-B5AB-FAE871C42C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779838" y="3252788"/>
            <a:ext cx="1763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pt-BR" altLang="pt-BR" sz="2000" b="1"/>
              <a:t>TEMPLATE 2</a:t>
            </a:r>
          </a:p>
        </p:txBody>
      </p:sp>
      <p:pic>
        <p:nvPicPr>
          <p:cNvPr id="2053" name="Imagem 2">
            <a:extLst>
              <a:ext uri="{FF2B5EF4-FFF2-40B4-BE49-F238E27FC236}">
                <a16:creationId xmlns:a16="http://schemas.microsoft.com/office/drawing/2014/main" xmlns="" id="{B2FE3769-3D70-43CB-8CC2-98F328BBC77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57" r:id="rId1"/>
    <p:sldLayoutId id="2147485058" r:id="rId2"/>
    <p:sldLayoutId id="2147485059" r:id="rId3"/>
    <p:sldLayoutId id="2147485060" r:id="rId4"/>
    <p:sldLayoutId id="2147485061" r:id="rId5"/>
    <p:sldLayoutId id="2147485062" r:id="rId6"/>
    <p:sldLayoutId id="2147485063" r:id="rId7"/>
    <p:sldLayoutId id="2147485064" r:id="rId8"/>
    <p:sldLayoutId id="2147485065" r:id="rId9"/>
    <p:sldLayoutId id="2147485070" r:id="rId10"/>
    <p:sldLayoutId id="214748506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Espaço Reservado para Título 1">
            <a:extLst>
              <a:ext uri="{FF2B5EF4-FFF2-40B4-BE49-F238E27FC236}">
                <a16:creationId xmlns:a16="http://schemas.microsoft.com/office/drawing/2014/main" xmlns="" id="{9F99352D-7981-4853-8146-425016D90C4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3075" name="Espaço Reservado para Texto 2">
            <a:extLst>
              <a:ext uri="{FF2B5EF4-FFF2-40B4-BE49-F238E27FC236}">
                <a16:creationId xmlns:a16="http://schemas.microsoft.com/office/drawing/2014/main" xmlns="" id="{A6377868-E329-4BDD-9AD5-890AA2A4E76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4C8C4475-8D3F-49D1-9BCF-B3A2D10D7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6B76EEF-8037-4CDD-AF28-295BED34BD21}" type="datetimeFigureOut">
              <a:rPr lang="pt-BR"/>
              <a:pPr>
                <a:defRPr/>
              </a:pPr>
              <a:t>19/03/20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3E23A43D-CC0E-447E-B830-D404D21A71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1AD9C497-8C9E-4315-81E4-AF8CDC2DCD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022FB65-073B-4846-92D5-81E90D2C1951}" type="slidenum">
              <a:rPr lang="pt-BR"/>
              <a:pPr>
                <a:defRPr/>
              </a:pPr>
              <a:t>‹#›</a:t>
            </a:fld>
            <a:endParaRPr lang="pt-BR"/>
          </a:p>
        </p:txBody>
      </p:sp>
      <p:pic>
        <p:nvPicPr>
          <p:cNvPr id="3079" name="Picture 2" descr="C:\Users\cl0817\Desktop\CoringasLogos.jpg">
            <a:extLst>
              <a:ext uri="{FF2B5EF4-FFF2-40B4-BE49-F238E27FC236}">
                <a16:creationId xmlns:a16="http://schemas.microsoft.com/office/drawing/2014/main" xmlns="" id="{71BC5B46-04CB-4344-A51E-75769CB3A9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Imagem 7">
            <a:extLst>
              <a:ext uri="{FF2B5EF4-FFF2-40B4-BE49-F238E27FC236}">
                <a16:creationId xmlns:a16="http://schemas.microsoft.com/office/drawing/2014/main" xmlns="" id="{3F4B71C4-FB06-4128-83C4-B545D45DA68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14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Imagem 8">
            <a:extLst>
              <a:ext uri="{FF2B5EF4-FFF2-40B4-BE49-F238E27FC236}">
                <a16:creationId xmlns:a16="http://schemas.microsoft.com/office/drawing/2014/main" xmlns="" id="{5B38B3D8-C6E2-488B-BB15-BC5620E0E70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2275"/>
            <a:ext cx="9161463" cy="390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71" r:id="rId1"/>
    <p:sldLayoutId id="2147485072" r:id="rId2"/>
    <p:sldLayoutId id="2147485073" r:id="rId3"/>
    <p:sldLayoutId id="2147485074" r:id="rId4"/>
    <p:sldLayoutId id="2147485075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Imagem 1">
            <a:extLst>
              <a:ext uri="{FF2B5EF4-FFF2-40B4-BE49-F238E27FC236}">
                <a16:creationId xmlns:a16="http://schemas.microsoft.com/office/drawing/2014/main" xmlns="" id="{2546B3B6-845C-449C-860F-9FEA49F94A5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0F170740-16EF-4FCF-8500-0970327B14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1100" t="15587" r="77600" b="77055"/>
          <a:stretch/>
        </p:blipFill>
        <p:spPr>
          <a:xfrm>
            <a:off x="98684" y="2789749"/>
            <a:ext cx="3565011" cy="69272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E1EBDE81-0E34-4AB5-9A21-80BD14AF475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380312" y="116632"/>
            <a:ext cx="1572394" cy="79341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67" r:id="rId1"/>
    <p:sldLayoutId id="2147485068" r:id="rId2"/>
    <p:sldLayoutId id="2147485069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eg"/><Relationship Id="rId3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eg"/><Relationship Id="rId3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eg"/><Relationship Id="rId3" Type="http://schemas.microsoft.com/office/2007/relationships/hdphoto" Target="../media/hdphoto4.wdp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eg"/><Relationship Id="rId3" Type="http://schemas.microsoft.com/office/2007/relationships/hdphoto" Target="../media/hdphoto5.wdp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Texto 1">
            <a:extLst>
              <a:ext uri="{FF2B5EF4-FFF2-40B4-BE49-F238E27FC236}">
                <a16:creationId xmlns:a16="http://schemas.microsoft.com/office/drawing/2014/main" xmlns="" id="{B8A3CA3E-1AFB-4A01-A616-53F6ED8862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xfrm>
            <a:off x="3924300" y="2781300"/>
            <a:ext cx="3529013" cy="7921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pt-BR" altLang="pt-BR" dirty="0" smtClean="0"/>
              <a:t>Sistemas para internet</a:t>
            </a:r>
            <a:endParaRPr lang="en-US" altLang="pt-B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 smtClean="0"/>
              <a:t> Outros exemplos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5805264"/>
            <a:ext cx="820891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ts val="0"/>
              </a:spcAft>
              <a:buFontTx/>
              <a:buNone/>
            </a:pPr>
            <a:r>
              <a:rPr lang="x-none" sz="2400" b="1" dirty="0" smtClean="0">
                <a:latin typeface="Arial"/>
                <a:cs typeface="Arial"/>
              </a:rPr>
              <a:t>Problema</a:t>
            </a:r>
            <a:r>
              <a:rPr lang="x-none" sz="2400" dirty="0" smtClean="0">
                <a:latin typeface="Arial"/>
                <a:cs typeface="Arial"/>
              </a:rPr>
              <a:t>: </a:t>
            </a:r>
            <a:r>
              <a:rPr lang="x-none" sz="2400" dirty="0" smtClean="0">
                <a:latin typeface="Arial Narrow"/>
                <a:cs typeface="Arial Narrow"/>
              </a:rPr>
              <a:t>alcançar o estado objetivo</a:t>
            </a:r>
          </a:p>
          <a:p>
            <a:pPr algn="ctr" eaLnBrk="1" hangingPunct="1">
              <a:spcBef>
                <a:spcPct val="0"/>
              </a:spcBef>
              <a:spcAft>
                <a:spcPts val="0"/>
              </a:spcAft>
              <a:buNone/>
            </a:pPr>
            <a:r>
              <a:rPr lang="x-none" sz="2400" b="1" dirty="0" smtClean="0"/>
              <a:t>Resultado da busca: </a:t>
            </a:r>
            <a:r>
              <a:rPr lang="x-none" sz="2400" dirty="0" smtClean="0">
                <a:latin typeface="Arial Narrow"/>
                <a:cs typeface="Arial Narrow"/>
              </a:rPr>
              <a:t>sequência de movimentos</a:t>
            </a:r>
            <a:endParaRPr lang="tr-TR" sz="2400" dirty="0" smtClean="0">
              <a:latin typeface="Arial Narrow"/>
              <a:cs typeface="Arial Narrow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479667" y="3290501"/>
            <a:ext cx="184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3525" t="41569" r="13978" b="17241"/>
          <a:stretch/>
        </p:blipFill>
        <p:spPr>
          <a:xfrm>
            <a:off x="971600" y="1844824"/>
            <a:ext cx="7283806" cy="3600400"/>
          </a:xfrm>
          <a:prstGeom prst="rect">
            <a:avLst/>
          </a:prstGeom>
        </p:spPr>
      </p:pic>
      <p:sp>
        <p:nvSpPr>
          <p:cNvPr id="6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1268760"/>
            <a:ext cx="82089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ts val="0"/>
              </a:spcAft>
              <a:buFontTx/>
              <a:buNone/>
            </a:pPr>
            <a:r>
              <a:rPr lang="x-none" sz="2400" dirty="0" smtClean="0">
                <a:latin typeface="Arial"/>
                <a:cs typeface="Arial"/>
              </a:rPr>
              <a:t>QUEBRA CABEÇA DE 8</a:t>
            </a:r>
            <a:endParaRPr lang="tr-TR" sz="2400" dirty="0" smtClean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900442162"/>
      </p:ext>
    </p:extLst>
  </p:cSld>
  <p:clrMapOvr>
    <a:masterClrMapping/>
  </p:clrMapOvr>
  <p:transition xmlns:p14="http://schemas.microsoft.com/office/powerpoint/2010/main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 smtClean="0"/>
              <a:t> Outros exemplos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5373216"/>
            <a:ext cx="8208912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ts val="0"/>
              </a:spcAft>
              <a:buNone/>
            </a:pPr>
            <a:r>
              <a:rPr lang="x-none" sz="2400" b="1" dirty="0" smtClean="0">
                <a:latin typeface="Arial"/>
                <a:cs typeface="Arial"/>
              </a:rPr>
              <a:t>Problema</a:t>
            </a:r>
            <a:r>
              <a:rPr lang="x-none" sz="2400" dirty="0" smtClean="0">
                <a:latin typeface="Arial"/>
                <a:cs typeface="Arial"/>
              </a:rPr>
              <a:t>: </a:t>
            </a:r>
            <a:r>
              <a:rPr lang="x-none" sz="2000" dirty="0" smtClean="0">
                <a:latin typeface="Arial Narrow"/>
                <a:cs typeface="Arial Narrow"/>
              </a:rPr>
              <a:t>posicionar 8 rainhas no tabuleiro de xadrez de forma que nenhuma rainha possa atacar outra. * Uma rainha ataca na mesma linha, coluna ou diagonal.</a:t>
            </a:r>
          </a:p>
          <a:p>
            <a:pPr algn="ctr" eaLnBrk="1" hangingPunct="1">
              <a:spcBef>
                <a:spcPct val="0"/>
              </a:spcBef>
              <a:spcAft>
                <a:spcPts val="0"/>
              </a:spcAft>
              <a:buNone/>
            </a:pPr>
            <a:r>
              <a:rPr lang="x-none" sz="2400" b="1" dirty="0" smtClean="0"/>
              <a:t>Resultado da busca: </a:t>
            </a:r>
            <a:r>
              <a:rPr lang="x-none" sz="2000" u="sng" dirty="0" smtClean="0">
                <a:latin typeface="Arial Narrow"/>
                <a:cs typeface="Arial Narrow"/>
              </a:rPr>
              <a:t>estado</a:t>
            </a:r>
            <a:r>
              <a:rPr lang="x-none" sz="2000" dirty="0" smtClean="0">
                <a:latin typeface="Arial Narrow"/>
                <a:cs typeface="Arial Narrow"/>
              </a:rPr>
              <a:t> com as rainhas posicionadas como solicitado.</a:t>
            </a:r>
          </a:p>
          <a:p>
            <a:pPr algn="ctr" eaLnBrk="1" hangingPunct="1">
              <a:spcBef>
                <a:spcPct val="0"/>
              </a:spcBef>
              <a:spcAft>
                <a:spcPts val="0"/>
              </a:spcAft>
              <a:buNone/>
            </a:pPr>
            <a:endParaRPr lang="tr-TR" sz="2400" dirty="0" smtClean="0">
              <a:latin typeface="Arial Narrow"/>
              <a:cs typeface="Arial Narrow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479667" y="3290501"/>
            <a:ext cx="184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1124744"/>
            <a:ext cx="4248472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42162"/>
      </p:ext>
    </p:extLst>
  </p:cSld>
  <p:clrMapOvr>
    <a:masterClrMapping/>
  </p:clrMapOvr>
  <p:transition xmlns:p14="http://schemas.microsoft.com/office/powerpoint/2010/main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 smtClean="0"/>
              <a:t> Conceitos</a:t>
            </a: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1628800"/>
            <a:ext cx="7344816" cy="1882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tr-TR" sz="2400" b="1" dirty="0" err="1" smtClean="0"/>
              <a:t>Função</a:t>
            </a:r>
            <a:r>
              <a:rPr lang="tr-TR" sz="2400" b="1" dirty="0" smtClean="0"/>
              <a:t> </a:t>
            </a:r>
            <a:r>
              <a:rPr lang="tr-TR" sz="2400" b="1" dirty="0">
                <a:latin typeface="Courier New"/>
                <a:cs typeface="Courier New"/>
              </a:rPr>
              <a:t>SUCESSOR(x)</a:t>
            </a:r>
            <a:r>
              <a:rPr lang="tr-TR" sz="2400" b="1" dirty="0" smtClean="0">
                <a:latin typeface="Arial"/>
                <a:cs typeface="Arial"/>
              </a:rPr>
              <a:t>:</a:t>
            </a:r>
            <a:r>
              <a:rPr lang="tr-TR" sz="2400" b="1" dirty="0" smtClean="0"/>
              <a:t> </a:t>
            </a:r>
            <a:r>
              <a:rPr lang="tr-TR" sz="2400" dirty="0" err="1" smtClean="0"/>
              <a:t>dado</a:t>
            </a:r>
            <a:r>
              <a:rPr lang="tr-TR" sz="2400" dirty="0" smtClean="0"/>
              <a:t> o </a:t>
            </a:r>
            <a:r>
              <a:rPr lang="tr-TR" sz="2400" dirty="0" err="1" smtClean="0"/>
              <a:t>estado</a:t>
            </a:r>
            <a:r>
              <a:rPr lang="tr-TR" sz="2400" dirty="0" smtClean="0"/>
              <a:t> </a:t>
            </a:r>
            <a:r>
              <a:rPr lang="tr-TR" sz="2400" dirty="0">
                <a:latin typeface="Courier New"/>
                <a:cs typeface="Courier New"/>
              </a:rPr>
              <a:t>x</a:t>
            </a:r>
            <a:r>
              <a:rPr lang="tr-TR" sz="2400" dirty="0" smtClean="0"/>
              <a:t>, </a:t>
            </a:r>
            <a:r>
              <a:rPr lang="tr-TR" sz="2400" dirty="0" err="1" smtClean="0">
                <a:latin typeface="Arial"/>
                <a:cs typeface="Arial"/>
              </a:rPr>
              <a:t>retorna</a:t>
            </a:r>
            <a:r>
              <a:rPr lang="tr-TR" sz="2400" dirty="0" smtClean="0">
                <a:latin typeface="Arial"/>
                <a:cs typeface="Arial"/>
              </a:rPr>
              <a:t> um </a:t>
            </a:r>
            <a:r>
              <a:rPr lang="tr-TR" sz="2400" dirty="0" err="1" smtClean="0">
                <a:latin typeface="Arial"/>
                <a:cs typeface="Arial"/>
              </a:rPr>
              <a:t>conjunto</a:t>
            </a:r>
            <a:r>
              <a:rPr lang="tr-TR" sz="2400" dirty="0" smtClean="0">
                <a:latin typeface="Arial"/>
                <a:cs typeface="Arial"/>
              </a:rPr>
              <a:t> de </a:t>
            </a:r>
            <a:r>
              <a:rPr lang="tr-TR" sz="2400" dirty="0" err="1" smtClean="0">
                <a:latin typeface="Arial"/>
                <a:cs typeface="Arial"/>
              </a:rPr>
              <a:t>pares</a:t>
            </a:r>
            <a:r>
              <a:rPr lang="tr-TR" sz="2400" dirty="0" smtClean="0">
                <a:latin typeface="Arial"/>
                <a:cs typeface="Arial"/>
              </a:rPr>
              <a:t> </a:t>
            </a:r>
            <a:r>
              <a:rPr lang="tr-TR" sz="2400" dirty="0" smtClean="0">
                <a:latin typeface="Courier New"/>
                <a:cs typeface="Courier New"/>
              </a:rPr>
              <a:t>&lt;</a:t>
            </a:r>
            <a:r>
              <a:rPr lang="tr-TR" sz="2400" dirty="0" err="1" smtClean="0">
                <a:latin typeface="Courier New"/>
                <a:cs typeface="Courier New"/>
              </a:rPr>
              <a:t>ação</a:t>
            </a:r>
            <a:r>
              <a:rPr lang="tr-TR" sz="2400" dirty="0" smtClean="0">
                <a:latin typeface="Courier New"/>
                <a:cs typeface="Courier New"/>
              </a:rPr>
              <a:t>, </a:t>
            </a:r>
            <a:r>
              <a:rPr lang="tr-TR" sz="2400" dirty="0" err="1" smtClean="0">
                <a:latin typeface="Courier New"/>
                <a:cs typeface="Courier New"/>
              </a:rPr>
              <a:t>sucessor</a:t>
            </a:r>
            <a:r>
              <a:rPr lang="tr-TR" sz="2400" dirty="0" smtClean="0">
                <a:latin typeface="Courier New"/>
                <a:cs typeface="Courier New"/>
              </a:rPr>
              <a:t>&gt;</a:t>
            </a:r>
            <a:r>
              <a:rPr lang="tr-TR" sz="2400" dirty="0" smtClean="0">
                <a:latin typeface="Arial"/>
                <a:cs typeface="Arial"/>
              </a:rPr>
              <a:t>.</a:t>
            </a: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en-US" sz="2000" i="1" dirty="0" smtClean="0">
                <a:latin typeface="Arial"/>
                <a:cs typeface="Arial"/>
              </a:rPr>
              <a:t>C</a:t>
            </a:r>
            <a:r>
              <a:rPr lang="tr-TR" sz="2000" i="1" dirty="0" smtClean="0">
                <a:latin typeface="Arial"/>
                <a:cs typeface="Arial"/>
              </a:rPr>
              <a:t>ada </a:t>
            </a:r>
            <a:r>
              <a:rPr lang="tr-TR" sz="2000" i="1" dirty="0" err="1" smtClean="0">
                <a:latin typeface="Courier New"/>
                <a:cs typeface="Courier New"/>
              </a:rPr>
              <a:t>ação</a:t>
            </a:r>
            <a:r>
              <a:rPr lang="tr-TR" sz="2000" i="1" dirty="0" smtClean="0">
                <a:latin typeface="Arial"/>
                <a:cs typeface="Arial"/>
              </a:rPr>
              <a:t> </a:t>
            </a:r>
            <a:r>
              <a:rPr lang="tr-TR" sz="2000" i="1" dirty="0" err="1" smtClean="0">
                <a:latin typeface="Arial"/>
                <a:cs typeface="Arial"/>
              </a:rPr>
              <a:t>é</a:t>
            </a:r>
            <a:r>
              <a:rPr lang="tr-TR" sz="2000" i="1" dirty="0" smtClean="0">
                <a:latin typeface="Arial"/>
                <a:cs typeface="Arial"/>
              </a:rPr>
              <a:t> uma </a:t>
            </a:r>
            <a:r>
              <a:rPr lang="tr-TR" sz="2000" i="1" dirty="0" err="1" smtClean="0">
                <a:latin typeface="Arial"/>
                <a:cs typeface="Arial"/>
              </a:rPr>
              <a:t>das</a:t>
            </a:r>
            <a:r>
              <a:rPr lang="tr-TR" sz="2000" i="1" dirty="0" smtClean="0">
                <a:latin typeface="Arial"/>
                <a:cs typeface="Arial"/>
              </a:rPr>
              <a:t> </a:t>
            </a:r>
            <a:r>
              <a:rPr lang="tr-TR" sz="2000" i="1" dirty="0" err="1" smtClean="0">
                <a:latin typeface="Arial"/>
                <a:cs typeface="Arial"/>
              </a:rPr>
              <a:t>ações</a:t>
            </a:r>
            <a:r>
              <a:rPr lang="tr-TR" sz="2000" i="1" dirty="0" smtClean="0">
                <a:latin typeface="Arial"/>
                <a:cs typeface="Arial"/>
              </a:rPr>
              <a:t> </a:t>
            </a:r>
            <a:r>
              <a:rPr lang="tr-TR" sz="2000" i="1" dirty="0" err="1" smtClean="0">
                <a:latin typeface="Arial"/>
                <a:cs typeface="Arial"/>
              </a:rPr>
              <a:t>válidas</a:t>
            </a:r>
            <a:r>
              <a:rPr lang="tr-TR" sz="2000" i="1" dirty="0" smtClean="0">
                <a:latin typeface="Arial"/>
                <a:cs typeface="Arial"/>
              </a:rPr>
              <a:t> </a:t>
            </a:r>
            <a:r>
              <a:rPr lang="tr-TR" sz="2000" i="1" dirty="0" err="1" smtClean="0">
                <a:latin typeface="Arial"/>
                <a:cs typeface="Arial"/>
              </a:rPr>
              <a:t>no</a:t>
            </a:r>
            <a:r>
              <a:rPr lang="tr-TR" sz="2000" i="1" dirty="0" smtClean="0">
                <a:latin typeface="Arial"/>
                <a:cs typeface="Arial"/>
              </a:rPr>
              <a:t> </a:t>
            </a:r>
            <a:r>
              <a:rPr lang="tr-TR" sz="2000" i="1" dirty="0" err="1" smtClean="0">
                <a:latin typeface="Arial"/>
                <a:cs typeface="Arial"/>
              </a:rPr>
              <a:t>estado</a:t>
            </a:r>
            <a:r>
              <a:rPr lang="tr-TR" sz="2000" i="1" dirty="0" smtClean="0">
                <a:latin typeface="Arial"/>
                <a:cs typeface="Arial"/>
              </a:rPr>
              <a:t> </a:t>
            </a:r>
            <a:r>
              <a:rPr lang="tr-TR" sz="2000" i="1" dirty="0" smtClean="0">
                <a:latin typeface="Courier New"/>
                <a:cs typeface="Courier New"/>
              </a:rPr>
              <a:t>x</a:t>
            </a:r>
            <a:r>
              <a:rPr lang="tr-TR" sz="2000" i="1" dirty="0" smtClean="0">
                <a:latin typeface="Arial"/>
                <a:cs typeface="Arial"/>
              </a:rPr>
              <a:t>.</a:t>
            </a:r>
            <a:endParaRPr lang="tr-TR" sz="2000" i="1" dirty="0">
              <a:latin typeface="Arial"/>
              <a:cs typeface="Arial"/>
            </a:endParaRP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tr-TR" sz="2000" i="1" dirty="0" err="1" smtClean="0">
                <a:latin typeface="Arial"/>
                <a:cs typeface="Arial"/>
              </a:rPr>
              <a:t>Cada</a:t>
            </a:r>
            <a:r>
              <a:rPr lang="tr-TR" sz="2000" i="1" dirty="0" smtClean="0">
                <a:latin typeface="Arial"/>
                <a:cs typeface="Arial"/>
              </a:rPr>
              <a:t> </a:t>
            </a:r>
            <a:r>
              <a:rPr lang="tr-TR" sz="2000" i="1" dirty="0" err="1">
                <a:latin typeface="Courier New"/>
                <a:cs typeface="Courier New"/>
              </a:rPr>
              <a:t>sucessor</a:t>
            </a:r>
            <a:r>
              <a:rPr lang="tr-TR" sz="2000" i="1" dirty="0" smtClean="0">
                <a:latin typeface="Arial"/>
                <a:cs typeface="Arial"/>
              </a:rPr>
              <a:t> </a:t>
            </a:r>
            <a:r>
              <a:rPr lang="tr-TR" sz="2000" i="1" dirty="0" err="1" smtClean="0">
                <a:latin typeface="Arial"/>
                <a:cs typeface="Arial"/>
              </a:rPr>
              <a:t>é</a:t>
            </a:r>
            <a:r>
              <a:rPr lang="tr-TR" sz="2000" i="1" dirty="0" smtClean="0">
                <a:latin typeface="Arial"/>
                <a:cs typeface="Arial"/>
              </a:rPr>
              <a:t> um </a:t>
            </a:r>
            <a:r>
              <a:rPr lang="tr-TR" sz="2000" i="1" dirty="0" err="1" smtClean="0">
                <a:latin typeface="Arial"/>
                <a:cs typeface="Arial"/>
              </a:rPr>
              <a:t>estado</a:t>
            </a:r>
            <a:r>
              <a:rPr lang="tr-TR" sz="2000" i="1" dirty="0" smtClean="0">
                <a:latin typeface="Arial"/>
                <a:cs typeface="Arial"/>
              </a:rPr>
              <a:t> </a:t>
            </a:r>
            <a:r>
              <a:rPr lang="tr-TR" sz="2000" i="1" dirty="0" err="1" smtClean="0">
                <a:latin typeface="Arial"/>
                <a:cs typeface="Arial"/>
              </a:rPr>
              <a:t>que</a:t>
            </a:r>
            <a:r>
              <a:rPr lang="tr-TR" sz="2000" i="1" dirty="0" smtClean="0">
                <a:latin typeface="Arial"/>
                <a:cs typeface="Arial"/>
              </a:rPr>
              <a:t> </a:t>
            </a:r>
            <a:r>
              <a:rPr lang="tr-TR" sz="2000" i="1" dirty="0" err="1" smtClean="0">
                <a:latin typeface="Arial"/>
                <a:cs typeface="Arial"/>
              </a:rPr>
              <a:t>pode</a:t>
            </a:r>
            <a:r>
              <a:rPr lang="tr-TR" sz="2000" i="1" dirty="0" smtClean="0">
                <a:latin typeface="Arial"/>
                <a:cs typeface="Arial"/>
              </a:rPr>
              <a:t> ser </a:t>
            </a:r>
            <a:r>
              <a:rPr lang="tr-TR" sz="2000" i="1" dirty="0" err="1" smtClean="0">
                <a:latin typeface="Arial"/>
                <a:cs typeface="Arial"/>
              </a:rPr>
              <a:t>alcançado</a:t>
            </a:r>
            <a:r>
              <a:rPr lang="tr-TR" sz="2000" i="1" dirty="0" smtClean="0">
                <a:latin typeface="Arial"/>
                <a:cs typeface="Arial"/>
              </a:rPr>
              <a:t> a </a:t>
            </a:r>
            <a:r>
              <a:rPr lang="tr-TR" sz="2000" i="1" dirty="0" err="1" smtClean="0">
                <a:latin typeface="Arial"/>
                <a:cs typeface="Arial"/>
              </a:rPr>
              <a:t>partir</a:t>
            </a:r>
            <a:r>
              <a:rPr lang="tr-TR" sz="2000" i="1" dirty="0" smtClean="0">
                <a:latin typeface="Arial"/>
                <a:cs typeface="Arial"/>
              </a:rPr>
              <a:t> de </a:t>
            </a:r>
            <a:r>
              <a:rPr lang="tr-TR" sz="2000" i="1" dirty="0">
                <a:latin typeface="Courier New"/>
                <a:cs typeface="Courier New"/>
              </a:rPr>
              <a:t>x</a:t>
            </a:r>
            <a:r>
              <a:rPr lang="tr-TR" sz="2000" i="1" dirty="0" smtClean="0">
                <a:latin typeface="Arial"/>
                <a:cs typeface="Arial"/>
              </a:rPr>
              <a:t> </a:t>
            </a:r>
            <a:r>
              <a:rPr lang="tr-TR" sz="2000" i="1" dirty="0" err="1" smtClean="0">
                <a:latin typeface="Arial"/>
                <a:cs typeface="Arial"/>
              </a:rPr>
              <a:t>aplicando</a:t>
            </a:r>
            <a:r>
              <a:rPr lang="tr-TR" sz="2000" i="1" dirty="0" smtClean="0">
                <a:latin typeface="Arial"/>
                <a:cs typeface="Arial"/>
              </a:rPr>
              <a:t>-se a </a:t>
            </a:r>
            <a:r>
              <a:rPr lang="tr-TR" sz="2000" i="1" dirty="0" err="1">
                <a:latin typeface="Courier New"/>
                <a:cs typeface="Courier New"/>
              </a:rPr>
              <a:t>ação</a:t>
            </a:r>
            <a:r>
              <a:rPr lang="tr-TR" sz="2000" i="1" dirty="0" smtClean="0">
                <a:latin typeface="Arial"/>
                <a:cs typeface="Arial"/>
              </a:rPr>
              <a:t>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71600" y="4293096"/>
            <a:ext cx="2736304" cy="864096"/>
            <a:chOff x="1115616" y="3140968"/>
            <a:chExt cx="2736304" cy="864096"/>
          </a:xfrm>
        </p:grpSpPr>
        <p:sp>
          <p:nvSpPr>
            <p:cNvPr id="4" name="Rounded Rectangle 3"/>
            <p:cNvSpPr/>
            <p:nvPr/>
          </p:nvSpPr>
          <p:spPr>
            <a:xfrm>
              <a:off x="1115616" y="3140968"/>
              <a:ext cx="2736304" cy="648072"/>
            </a:xfrm>
            <a:prstGeom prst="roundRect">
              <a:avLst/>
            </a:prstGeom>
            <a:noFill/>
            <a:ln w="190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b="1" dirty="0" smtClean="0">
                  <a:solidFill>
                    <a:srgbClr val="C81C5C"/>
                  </a:solidFill>
                  <a:latin typeface="Courier New"/>
                  <a:cs typeface="Courier New"/>
                </a:rPr>
                <a:t>SUCESSOR( EM(Arad)) =</a:t>
              </a:r>
              <a:endParaRPr lang="en-US" sz="1600" b="1" dirty="0">
                <a:solidFill>
                  <a:srgbClr val="C81C5C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2" name="Left Brace 1"/>
            <p:cNvSpPr/>
            <p:nvPr/>
          </p:nvSpPr>
          <p:spPr>
            <a:xfrm rot="16200000">
              <a:off x="2771800" y="3212976"/>
              <a:ext cx="216024" cy="936104"/>
            </a:xfrm>
            <a:prstGeom prst="leftBrace">
              <a:avLst/>
            </a:prstGeom>
            <a:ln>
              <a:solidFill>
                <a:srgbClr val="74133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699792" y="3666510"/>
              <a:ext cx="3077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741337"/>
                  </a:solidFill>
                  <a:latin typeface="Courier New"/>
                  <a:cs typeface="Courier New"/>
                </a:rPr>
                <a:t>x</a:t>
              </a: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780951"/>
              </p:ext>
            </p:extLst>
          </p:nvPr>
        </p:nvGraphicFramePr>
        <p:xfrm>
          <a:off x="3923928" y="4221088"/>
          <a:ext cx="460851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085"/>
                <a:gridCol w="2038878"/>
                <a:gridCol w="2038878"/>
                <a:gridCol w="166671"/>
              </a:tblGrid>
              <a:tr h="3335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>
                          <a:solidFill>
                            <a:srgbClr val="C81C5C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lang="en-US" sz="1600" dirty="0">
                        <a:solidFill>
                          <a:srgbClr val="C81C5C"/>
                        </a:solidFill>
                        <a:latin typeface="Courier New"/>
                        <a:cs typeface="Courier New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>
                          <a:solidFill>
                            <a:srgbClr val="C81C5C"/>
                          </a:solidFill>
                          <a:latin typeface="Courier New"/>
                          <a:cs typeface="Courier New"/>
                        </a:rPr>
                        <a:t>&lt;IR(Sibiu),</a:t>
                      </a:r>
                      <a:endParaRPr lang="en-US" sz="1600" dirty="0">
                        <a:solidFill>
                          <a:srgbClr val="C81C5C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C81C5C"/>
                          </a:solidFill>
                          <a:latin typeface="Courier New"/>
                          <a:cs typeface="Courier New"/>
                        </a:rPr>
                        <a:t>EM(Sibiu)&gt;,</a:t>
                      </a:r>
                      <a:endParaRPr lang="en-US" sz="1600" dirty="0">
                        <a:solidFill>
                          <a:srgbClr val="C81C5C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C81C5C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3235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C81C5C"/>
                        </a:solidFill>
                        <a:latin typeface="Courier New"/>
                        <a:cs typeface="Courier New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i="0" dirty="0" smtClean="0">
                          <a:solidFill>
                            <a:srgbClr val="C81C5C"/>
                          </a:solidFill>
                          <a:latin typeface="Courier New"/>
                          <a:cs typeface="Courier New"/>
                        </a:rPr>
                        <a:t>&lt;IR(</a:t>
                      </a:r>
                      <a:r>
                        <a:rPr lang="en-US" sz="1600" b="1" i="0" dirty="0" err="1" smtClean="0">
                          <a:solidFill>
                            <a:srgbClr val="C81C5C"/>
                          </a:solidFill>
                          <a:latin typeface="Courier New"/>
                          <a:cs typeface="Courier New"/>
                        </a:rPr>
                        <a:t>Timissoara</a:t>
                      </a:r>
                      <a:r>
                        <a:rPr lang="en-US" sz="1600" b="1" i="0" dirty="0" smtClean="0">
                          <a:solidFill>
                            <a:srgbClr val="C81C5C"/>
                          </a:solidFill>
                          <a:latin typeface="Courier New"/>
                          <a:cs typeface="Courier New"/>
                        </a:rPr>
                        <a:t>), </a:t>
                      </a:r>
                      <a:endParaRPr lang="en-US" sz="1600" i="0" dirty="0">
                        <a:solidFill>
                          <a:srgbClr val="C81C5C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 smtClean="0">
                          <a:solidFill>
                            <a:srgbClr val="C81C5C"/>
                          </a:solidFill>
                          <a:latin typeface="Courier New"/>
                          <a:cs typeface="Courier New"/>
                        </a:rPr>
                        <a:t>EM(</a:t>
                      </a:r>
                      <a:r>
                        <a:rPr lang="en-US" sz="1600" b="1" i="0" dirty="0" err="1" smtClean="0">
                          <a:solidFill>
                            <a:srgbClr val="C81C5C"/>
                          </a:solidFill>
                          <a:latin typeface="Courier New"/>
                          <a:cs typeface="Courier New"/>
                        </a:rPr>
                        <a:t>Timissoara</a:t>
                      </a:r>
                      <a:r>
                        <a:rPr lang="en-US" sz="1600" b="1" i="0" dirty="0" smtClean="0">
                          <a:solidFill>
                            <a:srgbClr val="C81C5C"/>
                          </a:solidFill>
                          <a:latin typeface="Courier New"/>
                          <a:cs typeface="Courier New"/>
                        </a:rPr>
                        <a:t>)&gt;,  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C81C5C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3235">
                <a:tc>
                  <a:txBody>
                    <a:bodyPr/>
                    <a:lstStyle/>
                    <a:p>
                      <a:endParaRPr lang="en-US" sz="1600">
                        <a:solidFill>
                          <a:srgbClr val="C81C5C"/>
                        </a:solidFill>
                        <a:latin typeface="Courier New"/>
                        <a:cs typeface="Courier New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i="0" dirty="0" smtClean="0">
                          <a:solidFill>
                            <a:srgbClr val="C81C5C"/>
                          </a:solidFill>
                          <a:latin typeface="Courier New"/>
                          <a:cs typeface="Courier New"/>
                        </a:rPr>
                        <a:t>&lt;IR(</a:t>
                      </a:r>
                      <a:r>
                        <a:rPr lang="en-US" sz="1600" b="1" i="0" dirty="0" err="1" smtClean="0">
                          <a:solidFill>
                            <a:srgbClr val="C81C5C"/>
                          </a:solidFill>
                          <a:latin typeface="Courier New"/>
                          <a:cs typeface="Courier New"/>
                        </a:rPr>
                        <a:t>Zerind</a:t>
                      </a:r>
                      <a:r>
                        <a:rPr lang="en-US" sz="1600" b="1" i="0" dirty="0" smtClean="0">
                          <a:solidFill>
                            <a:srgbClr val="C81C5C"/>
                          </a:solidFill>
                          <a:latin typeface="Courier New"/>
                          <a:cs typeface="Courier New"/>
                        </a:rPr>
                        <a:t>),</a:t>
                      </a:r>
                      <a:endParaRPr lang="en-US" sz="1600" i="0" dirty="0">
                        <a:solidFill>
                          <a:srgbClr val="C81C5C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 smtClean="0">
                          <a:solidFill>
                            <a:srgbClr val="C81C5C"/>
                          </a:solidFill>
                          <a:latin typeface="Courier New"/>
                          <a:cs typeface="Courier New"/>
                        </a:rPr>
                        <a:t>EM(</a:t>
                      </a:r>
                      <a:r>
                        <a:rPr lang="en-US" sz="1600" b="1" i="0" dirty="0" err="1" smtClean="0">
                          <a:solidFill>
                            <a:srgbClr val="C81C5C"/>
                          </a:solidFill>
                          <a:latin typeface="Courier New"/>
                          <a:cs typeface="Courier New"/>
                        </a:rPr>
                        <a:t>Zerind</a:t>
                      </a:r>
                      <a:r>
                        <a:rPr lang="en-US" sz="1600" b="1" i="0" dirty="0" smtClean="0">
                          <a:solidFill>
                            <a:srgbClr val="C81C5C"/>
                          </a:solidFill>
                          <a:latin typeface="Courier New"/>
                          <a:cs typeface="Courier New"/>
                        </a:rPr>
                        <a:t>)&gt;</a:t>
                      </a:r>
                      <a:endParaRPr lang="en-US" sz="1600" i="0" dirty="0" smtClean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C81C5C"/>
                          </a:solidFill>
                          <a:latin typeface="Courier New"/>
                          <a:cs typeface="Courier New"/>
                        </a:rPr>
                        <a:t>}</a:t>
                      </a:r>
                      <a:endParaRPr lang="en-US" sz="1600" b="1" dirty="0">
                        <a:solidFill>
                          <a:srgbClr val="C81C5C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6091836"/>
      </p:ext>
    </p:extLst>
  </p:cSld>
  <p:clrMapOvr>
    <a:masterClrMapping/>
  </p:clrMapOvr>
  <p:transition xmlns:p14="http://schemas.microsoft.com/office/powerpoint/2010/main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 smtClean="0"/>
              <a:t> Conceitos 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1556792"/>
            <a:ext cx="7344816" cy="3370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pt-BR" sz="2400" b="1" dirty="0" smtClean="0">
                <a:latin typeface="Arial"/>
                <a:cs typeface="Arial"/>
              </a:rPr>
              <a:t>Espaço de estados:</a:t>
            </a:r>
            <a:r>
              <a:rPr lang="pt-BR" sz="2400" dirty="0" smtClean="0">
                <a:latin typeface="Arial"/>
                <a:cs typeface="Arial"/>
              </a:rPr>
              <a:t> conjunto de todos os estados acessíveis a partir do estado inicial</a:t>
            </a:r>
            <a:r>
              <a:rPr lang="pt-BR" sz="2000" i="1" dirty="0" smtClean="0">
                <a:latin typeface="Avenir Next Condensed Regular"/>
                <a:cs typeface="Avenir Next Condensed Regular"/>
              </a:rPr>
              <a:t>.</a:t>
            </a: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pt-BR" sz="2200" i="1" dirty="0">
                <a:latin typeface="Arial Narrow"/>
                <a:cs typeface="Arial Narrow"/>
              </a:rPr>
              <a:t>Espaço de </a:t>
            </a:r>
            <a:r>
              <a:rPr lang="pt-BR" sz="2200" i="1" dirty="0" smtClean="0">
                <a:latin typeface="Arial Narrow"/>
                <a:cs typeface="Arial Narrow"/>
              </a:rPr>
              <a:t>estados = estado inicial + função</a:t>
            </a:r>
            <a:r>
              <a:rPr lang="pt-BR" sz="2200" i="1" dirty="0" smtClean="0">
                <a:latin typeface="Arial"/>
                <a:cs typeface="Arial"/>
              </a:rPr>
              <a:t> </a:t>
            </a:r>
            <a:r>
              <a:rPr lang="pt-BR" sz="2200" i="1" dirty="0" smtClean="0">
                <a:latin typeface="Courier New"/>
                <a:cs typeface="Courier New"/>
              </a:rPr>
              <a:t>SUCESSOR</a:t>
            </a: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pt-BR" sz="2200" i="1" dirty="0" smtClean="0">
              <a:latin typeface="Courier New"/>
              <a:cs typeface="Courier New"/>
            </a:endParaRP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pt-BR" sz="2200" i="1" dirty="0">
              <a:latin typeface="Courier New"/>
              <a:cs typeface="Courier New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tr-TR" sz="1500" b="1" dirty="0" smtClean="0">
              <a:latin typeface="Arial"/>
              <a:cs typeface="Arial"/>
            </a:endParaRP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tr-TR" sz="1500" b="1" dirty="0">
              <a:latin typeface="Arial"/>
              <a:cs typeface="Arial"/>
            </a:endParaRP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tr-TR" sz="2200" b="1" dirty="0" err="1" smtClean="0">
                <a:latin typeface="Arial"/>
                <a:cs typeface="Arial"/>
              </a:rPr>
              <a:t>Custo</a:t>
            </a:r>
            <a:r>
              <a:rPr lang="tr-TR" sz="2200" b="1" dirty="0" smtClean="0">
                <a:latin typeface="Arial"/>
                <a:cs typeface="Arial"/>
              </a:rPr>
              <a:t> do </a:t>
            </a:r>
            <a:r>
              <a:rPr lang="tr-TR" sz="2200" b="1" dirty="0" err="1" smtClean="0">
                <a:latin typeface="Arial"/>
                <a:cs typeface="Arial"/>
              </a:rPr>
              <a:t>passo</a:t>
            </a:r>
            <a:r>
              <a:rPr lang="tr-TR" sz="2200" b="1" dirty="0" smtClean="0">
                <a:latin typeface="Arial"/>
                <a:cs typeface="Arial"/>
              </a:rPr>
              <a:t>: </a:t>
            </a:r>
            <a:r>
              <a:rPr lang="tr-TR" sz="2200" dirty="0" err="1" smtClean="0">
                <a:latin typeface="Arial"/>
                <a:cs typeface="Arial"/>
              </a:rPr>
              <a:t>custo</a:t>
            </a:r>
            <a:r>
              <a:rPr lang="tr-TR" sz="2200" dirty="0" smtClean="0">
                <a:latin typeface="Arial"/>
                <a:cs typeface="Arial"/>
              </a:rPr>
              <a:t> de </a:t>
            </a:r>
            <a:r>
              <a:rPr lang="tr-TR" sz="2200" dirty="0" err="1" smtClean="0">
                <a:latin typeface="Arial"/>
                <a:cs typeface="Arial"/>
              </a:rPr>
              <a:t>aplicar</a:t>
            </a:r>
            <a:r>
              <a:rPr lang="tr-TR" sz="2200" dirty="0" smtClean="0">
                <a:latin typeface="Arial"/>
                <a:cs typeface="Arial"/>
              </a:rPr>
              <a:t> a </a:t>
            </a:r>
            <a:r>
              <a:rPr lang="tr-TR" sz="2200" dirty="0" err="1" smtClean="0">
                <a:latin typeface="Arial"/>
                <a:cs typeface="Arial"/>
              </a:rPr>
              <a:t>ação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000" i="1" dirty="0">
                <a:latin typeface="Courier New"/>
                <a:cs typeface="Courier New"/>
              </a:rPr>
              <a:t>a</a:t>
            </a:r>
            <a:r>
              <a:rPr lang="tr-TR" sz="2200" dirty="0" smtClean="0">
                <a:latin typeface="Arial"/>
                <a:cs typeface="Arial"/>
              </a:rPr>
              <a:t> para ir do </a:t>
            </a:r>
            <a:r>
              <a:rPr lang="tr-TR" sz="2200" dirty="0" err="1" smtClean="0">
                <a:latin typeface="Arial"/>
                <a:cs typeface="Arial"/>
              </a:rPr>
              <a:t>estado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000" i="1" dirty="0">
                <a:latin typeface="Courier New"/>
                <a:cs typeface="Courier New"/>
              </a:rPr>
              <a:t>x</a:t>
            </a:r>
            <a:r>
              <a:rPr lang="tr-TR" sz="2200" dirty="0" smtClean="0">
                <a:latin typeface="Arial"/>
                <a:cs typeface="Arial"/>
              </a:rPr>
              <a:t> para o </a:t>
            </a:r>
            <a:r>
              <a:rPr lang="tr-TR" sz="2200" dirty="0" err="1" smtClean="0">
                <a:latin typeface="Arial"/>
                <a:cs typeface="Arial"/>
              </a:rPr>
              <a:t>estado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000" i="1" dirty="0">
                <a:latin typeface="Courier New"/>
                <a:cs typeface="Courier New"/>
              </a:rPr>
              <a:t>y</a:t>
            </a:r>
            <a:r>
              <a:rPr lang="tr-TR" sz="2200" dirty="0" smtClean="0">
                <a:latin typeface="Arial"/>
                <a:cs typeface="Arial"/>
              </a:rPr>
              <a:t>.</a:t>
            </a:r>
            <a:endParaRPr lang="tr-TR" sz="2200" b="1" dirty="0">
              <a:latin typeface="Arial"/>
              <a:cs typeface="Arial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115616" y="2852936"/>
            <a:ext cx="6912768" cy="648072"/>
          </a:xfrm>
          <a:prstGeom prst="roundRect">
            <a:avLst/>
          </a:prstGeom>
          <a:noFill/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smtClean="0">
                <a:solidFill>
                  <a:srgbClr val="C81C5C"/>
                </a:solidFill>
                <a:latin typeface="Courier New"/>
                <a:cs typeface="Courier New"/>
              </a:rPr>
              <a:t>EM(Arad), EM(Sibiu), EM(</a:t>
            </a:r>
            <a:r>
              <a:rPr lang="en-US" b="1" dirty="0" err="1" smtClean="0">
                <a:solidFill>
                  <a:srgbClr val="C81C5C"/>
                </a:solidFill>
                <a:latin typeface="Courier New"/>
                <a:cs typeface="Courier New"/>
              </a:rPr>
              <a:t>Timissoara</a:t>
            </a:r>
            <a:r>
              <a:rPr lang="en-US" b="1" dirty="0" smtClean="0">
                <a:solidFill>
                  <a:srgbClr val="C81C5C"/>
                </a:solidFill>
                <a:latin typeface="Courier New"/>
                <a:cs typeface="Courier New"/>
              </a:rPr>
              <a:t>), EM(</a:t>
            </a:r>
            <a:r>
              <a:rPr lang="en-US" b="1" dirty="0" err="1" smtClean="0">
                <a:solidFill>
                  <a:srgbClr val="C81C5C"/>
                </a:solidFill>
                <a:latin typeface="Courier New"/>
                <a:cs typeface="Courier New"/>
              </a:rPr>
              <a:t>Zerind</a:t>
            </a:r>
            <a:r>
              <a:rPr lang="en-US" b="1" dirty="0" smtClean="0">
                <a:solidFill>
                  <a:srgbClr val="C81C5C"/>
                </a:solidFill>
                <a:latin typeface="Courier New"/>
                <a:cs typeface="Courier New"/>
              </a:rPr>
              <a:t>) </a:t>
            </a:r>
            <a:endParaRPr lang="en-US" b="1" dirty="0">
              <a:solidFill>
                <a:srgbClr val="C81C5C"/>
              </a:solidFill>
              <a:latin typeface="Courier New"/>
              <a:cs typeface="Courier New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71600" y="4941168"/>
            <a:ext cx="6912768" cy="648072"/>
          </a:xfrm>
          <a:prstGeom prst="roundRect">
            <a:avLst/>
          </a:prstGeom>
          <a:noFill/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smtClean="0">
                <a:solidFill>
                  <a:srgbClr val="C81C5C"/>
                </a:solidFill>
                <a:latin typeface="Courier New"/>
                <a:cs typeface="Courier New"/>
              </a:rPr>
              <a:t>CUSTO(&lt;EM(Arad),EM(Sibiu)&gt;) = 140 </a:t>
            </a:r>
            <a:endParaRPr lang="en-US" b="1" dirty="0">
              <a:solidFill>
                <a:srgbClr val="C81C5C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21056918"/>
      </p:ext>
    </p:extLst>
  </p:cSld>
  <p:clrMapOvr>
    <a:masterClrMapping/>
  </p:clrMapOvr>
  <p:transition xmlns:p14="http://schemas.microsoft.com/office/powerpoint/2010/main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 smtClean="0"/>
              <a:t> Soluções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1556792"/>
            <a:ext cx="734481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400" b="1" dirty="0" smtClean="0">
                <a:latin typeface="Arial"/>
                <a:cs typeface="Arial"/>
              </a:rPr>
              <a:t>Busca em árvore: </a:t>
            </a:r>
            <a:r>
              <a:rPr lang="x-none" sz="2400" dirty="0" smtClean="0">
                <a:latin typeface="Arial"/>
                <a:cs typeface="Arial"/>
              </a:rPr>
              <a:t>uma solução tradicional</a:t>
            </a:r>
            <a:endParaRPr lang="tr-TR" sz="2200" dirty="0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7584" y="2060848"/>
            <a:ext cx="6775492" cy="445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68322"/>
      </p:ext>
    </p:extLst>
  </p:cSld>
  <p:clrMapOvr>
    <a:masterClrMapping/>
  </p:clrMapOvr>
  <p:transition xmlns:p14="http://schemas.microsoft.com/office/powerpoint/2010/main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/>
              <a:t> </a:t>
            </a:r>
            <a:r>
              <a:rPr lang="pt-BR" altLang="zh-CN" b="1" dirty="0" smtClean="0"/>
              <a:t>Árvore: </a:t>
            </a:r>
            <a:r>
              <a:rPr lang="pt-BR" altLang="zh-CN" b="1" dirty="0" smtClean="0">
                <a:latin typeface="Arial Narrow"/>
                <a:cs typeface="Arial Narrow"/>
              </a:rPr>
              <a:t>Chegar em Bucareste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980728"/>
            <a:ext cx="6766396" cy="566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22638"/>
      </p:ext>
    </p:extLst>
  </p:cSld>
  <p:clrMapOvr>
    <a:masterClrMapping/>
  </p:clrMapOvr>
  <p:transition xmlns:p14="http://schemas.microsoft.com/office/powerpoint/2010/main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 smtClean="0"/>
              <a:t> Soluções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4149080"/>
            <a:ext cx="7632848" cy="207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400" b="1" dirty="0" smtClean="0">
                <a:latin typeface="Arial"/>
                <a:cs typeface="Arial"/>
              </a:rPr>
              <a:t>Estado: </a:t>
            </a:r>
            <a:r>
              <a:rPr lang="x-none" sz="2200" dirty="0" smtClean="0">
                <a:latin typeface="Arial"/>
                <a:cs typeface="Arial"/>
              </a:rPr>
              <a:t>o estado a que o nó atual corresponde</a:t>
            </a: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tr-TR" sz="2200" b="1" dirty="0" err="1" smtClean="0">
                <a:latin typeface="Arial"/>
                <a:cs typeface="Arial"/>
              </a:rPr>
              <a:t>Nó</a:t>
            </a:r>
            <a:r>
              <a:rPr lang="tr-TR" sz="2200" b="1" dirty="0" smtClean="0">
                <a:latin typeface="Arial"/>
                <a:cs typeface="Arial"/>
              </a:rPr>
              <a:t> </a:t>
            </a:r>
            <a:r>
              <a:rPr lang="tr-TR" sz="2200" b="1" dirty="0" err="1" smtClean="0">
                <a:latin typeface="Arial"/>
                <a:cs typeface="Arial"/>
              </a:rPr>
              <a:t>pai</a:t>
            </a:r>
            <a:r>
              <a:rPr lang="tr-TR" sz="2200" b="1" dirty="0" smtClean="0">
                <a:latin typeface="Arial"/>
                <a:cs typeface="Arial"/>
              </a:rPr>
              <a:t>: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nó</a:t>
            </a:r>
            <a:r>
              <a:rPr lang="tr-TR" sz="2200" dirty="0" smtClean="0">
                <a:latin typeface="Arial"/>
                <a:cs typeface="Arial"/>
              </a:rPr>
              <a:t> da </a:t>
            </a:r>
            <a:r>
              <a:rPr lang="tr-TR" sz="2200" dirty="0" err="1" smtClean="0">
                <a:latin typeface="Arial"/>
                <a:cs typeface="Arial"/>
              </a:rPr>
              <a:t>árvore</a:t>
            </a:r>
            <a:r>
              <a:rPr lang="tr-TR" sz="2200" dirty="0" smtClean="0">
                <a:latin typeface="Arial"/>
                <a:cs typeface="Arial"/>
              </a:rPr>
              <a:t> de </a:t>
            </a:r>
            <a:r>
              <a:rPr lang="tr-TR" sz="2200" dirty="0" err="1" smtClean="0">
                <a:latin typeface="Arial"/>
                <a:cs typeface="Arial"/>
              </a:rPr>
              <a:t>busca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que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gerou</a:t>
            </a:r>
            <a:r>
              <a:rPr lang="tr-TR" sz="2200" dirty="0" smtClean="0">
                <a:latin typeface="Arial"/>
                <a:cs typeface="Arial"/>
              </a:rPr>
              <a:t> o </a:t>
            </a:r>
            <a:r>
              <a:rPr lang="tr-TR" sz="2200" dirty="0" err="1" smtClean="0">
                <a:latin typeface="Arial"/>
                <a:cs typeface="Arial"/>
              </a:rPr>
              <a:t>nó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atual</a:t>
            </a:r>
            <a:endParaRPr lang="tr-TR" sz="2200" dirty="0" smtClean="0">
              <a:latin typeface="Arial"/>
              <a:cs typeface="Arial"/>
            </a:endParaRP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tr-TR" sz="2200" b="1" dirty="0" err="1" smtClean="0">
                <a:latin typeface="Arial"/>
                <a:cs typeface="Arial"/>
              </a:rPr>
              <a:t>Ação</a:t>
            </a:r>
            <a:r>
              <a:rPr lang="tr-TR" sz="2200" b="1" dirty="0" smtClean="0">
                <a:latin typeface="Arial"/>
                <a:cs typeface="Arial"/>
              </a:rPr>
              <a:t>: </a:t>
            </a:r>
            <a:r>
              <a:rPr lang="tr-TR" sz="2200" dirty="0" err="1" smtClean="0">
                <a:latin typeface="Arial"/>
                <a:cs typeface="Arial"/>
              </a:rPr>
              <a:t>ação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que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foi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aplicada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ao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pai</a:t>
            </a:r>
            <a:r>
              <a:rPr lang="tr-TR" sz="2200" dirty="0" smtClean="0">
                <a:latin typeface="Arial"/>
                <a:cs typeface="Arial"/>
              </a:rPr>
              <a:t> para </a:t>
            </a:r>
            <a:r>
              <a:rPr lang="tr-TR" sz="2200" dirty="0" err="1" smtClean="0">
                <a:latin typeface="Arial"/>
                <a:cs typeface="Arial"/>
              </a:rPr>
              <a:t>gerar</a:t>
            </a:r>
            <a:r>
              <a:rPr lang="tr-TR" sz="2200" dirty="0" smtClean="0">
                <a:latin typeface="Arial"/>
                <a:cs typeface="Arial"/>
              </a:rPr>
              <a:t> o </a:t>
            </a:r>
            <a:r>
              <a:rPr lang="tr-TR" sz="2200" dirty="0" err="1" smtClean="0">
                <a:latin typeface="Arial"/>
                <a:cs typeface="Arial"/>
              </a:rPr>
              <a:t>nó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atual</a:t>
            </a:r>
            <a:endParaRPr lang="tr-TR" sz="2200" dirty="0" smtClean="0">
              <a:latin typeface="Arial"/>
              <a:cs typeface="Arial"/>
            </a:endParaRP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tr-TR" sz="2200" b="1" dirty="0" err="1" smtClean="0">
                <a:latin typeface="Arial"/>
                <a:cs typeface="Arial"/>
              </a:rPr>
              <a:t>Custo</a:t>
            </a:r>
            <a:r>
              <a:rPr lang="tr-TR" sz="2200" b="1" dirty="0" smtClean="0">
                <a:latin typeface="Arial"/>
                <a:cs typeface="Arial"/>
              </a:rPr>
              <a:t> do </a:t>
            </a:r>
            <a:r>
              <a:rPr lang="tr-TR" sz="2200" b="1" dirty="0" err="1" smtClean="0">
                <a:latin typeface="Arial"/>
                <a:cs typeface="Arial"/>
              </a:rPr>
              <a:t>caminho</a:t>
            </a:r>
            <a:r>
              <a:rPr lang="tr-TR" sz="2200" b="1" dirty="0" smtClean="0">
                <a:latin typeface="Arial"/>
                <a:cs typeface="Arial"/>
              </a:rPr>
              <a:t>: </a:t>
            </a:r>
            <a:r>
              <a:rPr lang="tr-TR" sz="2200" dirty="0" err="1" smtClean="0">
                <a:latin typeface="Arial"/>
                <a:cs typeface="Arial"/>
              </a:rPr>
              <a:t>custo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desde</a:t>
            </a:r>
            <a:r>
              <a:rPr lang="tr-TR" sz="2200" dirty="0" smtClean="0">
                <a:latin typeface="Arial"/>
                <a:cs typeface="Arial"/>
              </a:rPr>
              <a:t> o </a:t>
            </a:r>
            <a:r>
              <a:rPr lang="tr-TR" sz="2200" dirty="0" err="1" smtClean="0">
                <a:latin typeface="Arial"/>
                <a:cs typeface="Arial"/>
              </a:rPr>
              <a:t>estado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inicial</a:t>
            </a:r>
            <a:endParaRPr lang="tr-TR" sz="2200" dirty="0">
              <a:latin typeface="Arial"/>
              <a:cs typeface="Arial"/>
            </a:endParaRP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tr-TR" sz="2200" b="1" dirty="0" err="1" smtClean="0">
                <a:latin typeface="Arial"/>
                <a:cs typeface="Arial"/>
              </a:rPr>
              <a:t>Profundidade</a:t>
            </a:r>
            <a:r>
              <a:rPr lang="tr-TR" sz="2200" b="1" dirty="0" smtClean="0">
                <a:latin typeface="Arial"/>
                <a:cs typeface="Arial"/>
              </a:rPr>
              <a:t>: </a:t>
            </a:r>
            <a:r>
              <a:rPr lang="tr-TR" sz="2200" dirty="0" err="1" smtClean="0">
                <a:latin typeface="Arial"/>
                <a:cs typeface="Arial"/>
              </a:rPr>
              <a:t>número</a:t>
            </a:r>
            <a:r>
              <a:rPr lang="tr-TR" sz="2200" dirty="0" smtClean="0">
                <a:latin typeface="Arial"/>
                <a:cs typeface="Arial"/>
              </a:rPr>
              <a:t> de </a:t>
            </a:r>
            <a:r>
              <a:rPr lang="tr-TR" sz="2200" dirty="0" err="1" smtClean="0">
                <a:latin typeface="Arial"/>
                <a:cs typeface="Arial"/>
              </a:rPr>
              <a:t>passos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ao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longo</a:t>
            </a:r>
            <a:r>
              <a:rPr lang="tr-TR" sz="2200" dirty="0" smtClean="0">
                <a:latin typeface="Arial"/>
                <a:cs typeface="Arial"/>
              </a:rPr>
              <a:t> do </a:t>
            </a:r>
            <a:r>
              <a:rPr lang="tr-TR" sz="2200" dirty="0" err="1" smtClean="0">
                <a:latin typeface="Arial"/>
                <a:cs typeface="Arial"/>
              </a:rPr>
              <a:t>caminho</a:t>
            </a:r>
            <a:endParaRPr lang="tr-TR" sz="2200" b="1" dirty="0"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7" y="1196752"/>
            <a:ext cx="5184576" cy="27606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43580" y="4781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6953"/>
      </p:ext>
    </p:extLst>
  </p:cSld>
  <p:clrMapOvr>
    <a:masterClrMapping/>
  </p:clrMapOvr>
  <p:transition xmlns:p14="http://schemas.microsoft.com/office/powerpoint/2010/main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 smtClean="0"/>
              <a:t> Medir o desempenho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1340768"/>
            <a:ext cx="7632848" cy="4475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r>
              <a:rPr lang="x-none" sz="2400" dirty="0" smtClean="0">
                <a:latin typeface="Arial"/>
                <a:cs typeface="Arial"/>
              </a:rPr>
              <a:t>Como medir o desempenho do algoritmo usado na resolução do problema?</a:t>
            </a: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x-none" sz="2400" dirty="0">
              <a:latin typeface="Arial"/>
              <a:cs typeface="Arial"/>
            </a:endParaRP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400" b="1" dirty="0" smtClean="0">
                <a:latin typeface="Arial"/>
                <a:cs typeface="Arial"/>
              </a:rPr>
              <a:t>Completude</a:t>
            </a:r>
            <a:r>
              <a:rPr lang="x-none" sz="2400" dirty="0" smtClean="0">
                <a:latin typeface="Arial"/>
                <a:cs typeface="Arial"/>
              </a:rPr>
              <a:t>: o algoritmo garante encontrar uma solução quando ela existir?</a:t>
            </a: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400" b="1" dirty="0" smtClean="0">
                <a:latin typeface="Arial"/>
                <a:cs typeface="Arial"/>
              </a:rPr>
              <a:t>Otimização</a:t>
            </a:r>
            <a:r>
              <a:rPr lang="x-none" sz="2400" dirty="0" smtClean="0">
                <a:latin typeface="Arial"/>
                <a:cs typeface="Arial"/>
              </a:rPr>
              <a:t>: a estratégia encontra a melhor solução? (solução ótima)</a:t>
            </a: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400" b="1" dirty="0" smtClean="0">
                <a:latin typeface="Arial"/>
                <a:cs typeface="Arial"/>
              </a:rPr>
              <a:t>Complexidade de tempo</a:t>
            </a:r>
            <a:r>
              <a:rPr lang="x-none" sz="2400" dirty="0" smtClean="0">
                <a:latin typeface="Arial"/>
                <a:cs typeface="Arial"/>
              </a:rPr>
              <a:t>: quanto tempo o algoritmo leva para encontrar uma solução?</a:t>
            </a: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400" b="1" dirty="0" smtClean="0">
                <a:latin typeface="Arial"/>
                <a:cs typeface="Arial"/>
              </a:rPr>
              <a:t>Complexidade de espaço</a:t>
            </a:r>
            <a:r>
              <a:rPr lang="x-none" sz="2400" dirty="0" smtClean="0">
                <a:latin typeface="Arial"/>
                <a:cs typeface="Arial"/>
              </a:rPr>
              <a:t>: quanta memória é necessária para executar a busca?</a:t>
            </a:r>
            <a:endParaRPr lang="tr-TR" sz="2200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3580" y="4781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686185"/>
      </p:ext>
    </p:extLst>
  </p:cSld>
  <p:clrMapOvr>
    <a:masterClrMapping/>
  </p:clrMapOvr>
  <p:transition xmlns:p14="http://schemas.microsoft.com/office/powerpoint/2010/main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 smtClean="0"/>
              <a:t> Medir o desempenho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1340768"/>
            <a:ext cx="7632848" cy="4475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r>
              <a:rPr lang="x-none" sz="2400" dirty="0" smtClean="0">
                <a:latin typeface="Arial"/>
                <a:cs typeface="Arial"/>
              </a:rPr>
              <a:t>Como medir o desempenho do algoritmo usado na resolução do problema?</a:t>
            </a: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x-none" sz="2400" dirty="0">
              <a:latin typeface="Arial"/>
              <a:cs typeface="Arial"/>
            </a:endParaRP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400" b="1" dirty="0" smtClean="0">
                <a:solidFill>
                  <a:srgbClr val="008000"/>
                </a:solidFill>
                <a:latin typeface="Arial"/>
                <a:cs typeface="Arial"/>
              </a:rPr>
              <a:t>Completude</a:t>
            </a:r>
            <a:r>
              <a:rPr lang="x-none" sz="2400" dirty="0" smtClean="0">
                <a:latin typeface="Arial"/>
                <a:cs typeface="Arial"/>
              </a:rPr>
              <a:t>: o algoritmo garante encontrar uma solução quando ela existir?</a:t>
            </a: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400" b="1" dirty="0" smtClean="0">
                <a:solidFill>
                  <a:srgbClr val="008000"/>
                </a:solidFill>
                <a:latin typeface="Arial"/>
                <a:cs typeface="Arial"/>
              </a:rPr>
              <a:t>Otimização</a:t>
            </a:r>
            <a:r>
              <a:rPr lang="x-none" sz="2400" dirty="0" smtClean="0">
                <a:solidFill>
                  <a:srgbClr val="008000"/>
                </a:solidFill>
                <a:latin typeface="Arial"/>
                <a:cs typeface="Arial"/>
              </a:rPr>
              <a:t>: </a:t>
            </a:r>
            <a:r>
              <a:rPr lang="x-none" sz="2400" dirty="0" smtClean="0">
                <a:latin typeface="Arial"/>
                <a:cs typeface="Arial"/>
              </a:rPr>
              <a:t>a estratégia encontra a melhor solução? (solução ótima)</a:t>
            </a: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400" b="1" dirty="0" smtClean="0">
                <a:solidFill>
                  <a:srgbClr val="C81C5C"/>
                </a:solidFill>
                <a:latin typeface="Arial"/>
                <a:cs typeface="Arial"/>
              </a:rPr>
              <a:t>Complexidade de tempo</a:t>
            </a:r>
            <a:r>
              <a:rPr lang="x-none" sz="2400" dirty="0" smtClean="0">
                <a:solidFill>
                  <a:srgbClr val="C81C5C"/>
                </a:solidFill>
                <a:latin typeface="Arial"/>
                <a:cs typeface="Arial"/>
              </a:rPr>
              <a:t>: </a:t>
            </a:r>
            <a:r>
              <a:rPr lang="x-none" sz="2400" dirty="0" smtClean="0">
                <a:latin typeface="Arial"/>
                <a:cs typeface="Arial"/>
              </a:rPr>
              <a:t>quanto tempo o algoritmo leva para encontrar uma solução?</a:t>
            </a: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400" b="1" dirty="0" smtClean="0">
                <a:solidFill>
                  <a:srgbClr val="C81C5C"/>
                </a:solidFill>
                <a:latin typeface="Arial"/>
                <a:cs typeface="Arial"/>
              </a:rPr>
              <a:t>Complexidade de espaço</a:t>
            </a:r>
            <a:r>
              <a:rPr lang="x-none" sz="2400" dirty="0" smtClean="0">
                <a:solidFill>
                  <a:srgbClr val="C81C5C"/>
                </a:solidFill>
                <a:latin typeface="Arial"/>
                <a:cs typeface="Arial"/>
              </a:rPr>
              <a:t>: </a:t>
            </a:r>
            <a:r>
              <a:rPr lang="x-none" sz="2400" dirty="0" smtClean="0">
                <a:latin typeface="Arial"/>
                <a:cs typeface="Arial"/>
              </a:rPr>
              <a:t>quanta memória é necessária para executar a busca?</a:t>
            </a:r>
            <a:endParaRPr lang="tr-TR" sz="2200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3580" y="4781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598371"/>
      </p:ext>
    </p:extLst>
  </p:cSld>
  <p:clrMapOvr>
    <a:masterClrMapping/>
  </p:clrMapOvr>
  <p:transition xmlns:p14="http://schemas.microsoft.com/office/powerpoint/2010/main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smtClean="0"/>
              <a:t>BUSCAS 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1340768"/>
            <a:ext cx="7632848" cy="4942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tr-TR" sz="2200" b="1" dirty="0" err="1" smtClean="0">
                <a:latin typeface="Arial"/>
                <a:cs typeface="Arial"/>
              </a:rPr>
              <a:t>Busca</a:t>
            </a:r>
            <a:r>
              <a:rPr lang="tr-TR" sz="2200" b="1" dirty="0" smtClean="0">
                <a:latin typeface="Arial"/>
                <a:cs typeface="Arial"/>
              </a:rPr>
              <a:t> </a:t>
            </a:r>
            <a:r>
              <a:rPr lang="tr-TR" sz="2200" b="1" dirty="0" err="1" smtClean="0">
                <a:latin typeface="Arial"/>
                <a:cs typeface="Arial"/>
              </a:rPr>
              <a:t>cega</a:t>
            </a:r>
            <a:r>
              <a:rPr lang="tr-TR" sz="2200" b="1" dirty="0" smtClean="0">
                <a:latin typeface="Arial"/>
                <a:cs typeface="Arial"/>
              </a:rPr>
              <a:t> </a:t>
            </a:r>
            <a:r>
              <a:rPr lang="tr-TR" sz="2200" b="1" dirty="0" err="1" smtClean="0">
                <a:latin typeface="Arial"/>
                <a:cs typeface="Arial"/>
              </a:rPr>
              <a:t>ou</a:t>
            </a:r>
            <a:r>
              <a:rPr lang="tr-TR" sz="2200" b="1" dirty="0" smtClean="0">
                <a:latin typeface="Arial"/>
                <a:cs typeface="Arial"/>
              </a:rPr>
              <a:t> </a:t>
            </a:r>
            <a:r>
              <a:rPr lang="tr-TR" sz="2200" b="1" dirty="0" err="1" smtClean="0">
                <a:latin typeface="Arial"/>
                <a:cs typeface="Arial"/>
              </a:rPr>
              <a:t>busca</a:t>
            </a:r>
            <a:r>
              <a:rPr lang="tr-TR" sz="2200" b="1" dirty="0" smtClean="0">
                <a:latin typeface="Arial"/>
                <a:cs typeface="Arial"/>
              </a:rPr>
              <a:t> sem </a:t>
            </a:r>
            <a:r>
              <a:rPr lang="tr-TR" sz="2200" b="1" dirty="0" err="1" smtClean="0">
                <a:latin typeface="Arial"/>
                <a:cs typeface="Arial"/>
              </a:rPr>
              <a:t>informação</a:t>
            </a:r>
            <a:r>
              <a:rPr lang="tr-TR" sz="2200" b="1" dirty="0" smtClean="0">
                <a:latin typeface="Arial"/>
                <a:cs typeface="Arial"/>
              </a:rPr>
              <a:t>: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estratégias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que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não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usam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informação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adicional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sobre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os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estados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além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das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fornecidas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na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definição</a:t>
            </a:r>
            <a:r>
              <a:rPr lang="tr-TR" sz="2200" dirty="0" smtClean="0">
                <a:latin typeface="Arial"/>
                <a:cs typeface="Arial"/>
              </a:rPr>
              <a:t> do </a:t>
            </a:r>
            <a:r>
              <a:rPr lang="tr-TR" sz="2200" dirty="0" err="1" smtClean="0">
                <a:latin typeface="Arial"/>
                <a:cs typeface="Arial"/>
              </a:rPr>
              <a:t>problema</a:t>
            </a:r>
            <a:r>
              <a:rPr lang="tr-TR" sz="2200" dirty="0">
                <a:latin typeface="Arial"/>
                <a:cs typeface="Arial"/>
              </a:rPr>
              <a:t> </a:t>
            </a:r>
            <a:r>
              <a:rPr lang="mr-IN" sz="2200" dirty="0" smtClean="0">
                <a:latin typeface="Arial"/>
                <a:cs typeface="Arial"/>
              </a:rPr>
              <a:t>–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só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gera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sucessores</a:t>
            </a:r>
            <a:r>
              <a:rPr lang="tr-TR" sz="2200" dirty="0" smtClean="0">
                <a:latin typeface="Arial"/>
                <a:cs typeface="Arial"/>
              </a:rPr>
              <a:t> e </a:t>
            </a:r>
            <a:r>
              <a:rPr lang="tr-TR" sz="2200" dirty="0" err="1" smtClean="0">
                <a:latin typeface="Arial"/>
                <a:cs typeface="Arial"/>
              </a:rPr>
              <a:t>distingue</a:t>
            </a:r>
            <a:r>
              <a:rPr lang="tr-TR" sz="2200" dirty="0" smtClean="0">
                <a:latin typeface="Arial"/>
                <a:cs typeface="Arial"/>
              </a:rPr>
              <a:t> um </a:t>
            </a:r>
            <a:r>
              <a:rPr lang="tr-TR" sz="2200" dirty="0" err="1" smtClean="0">
                <a:latin typeface="Arial"/>
                <a:cs typeface="Arial"/>
              </a:rPr>
              <a:t>estado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objetivo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dos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outros</a:t>
            </a:r>
            <a:r>
              <a:rPr lang="tr-TR" sz="2200" dirty="0" smtClean="0">
                <a:latin typeface="Arial"/>
                <a:cs typeface="Arial"/>
              </a:rPr>
              <a:t>. </a:t>
            </a: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tr-TR" sz="2200" dirty="0" err="1" smtClean="0">
                <a:latin typeface="Arial"/>
                <a:cs typeface="Arial"/>
              </a:rPr>
              <a:t>Busca</a:t>
            </a:r>
            <a:r>
              <a:rPr lang="tr-TR" sz="2200" dirty="0" smtClean="0">
                <a:latin typeface="Arial"/>
                <a:cs typeface="Arial"/>
              </a:rPr>
              <a:t> em </a:t>
            </a:r>
            <a:r>
              <a:rPr lang="tr-TR" sz="2200" dirty="0" err="1" smtClean="0">
                <a:latin typeface="Arial"/>
                <a:cs typeface="Arial"/>
              </a:rPr>
              <a:t>extensão</a:t>
            </a:r>
            <a:endParaRPr lang="tr-TR" sz="2200" dirty="0" smtClean="0">
              <a:latin typeface="Arial"/>
              <a:cs typeface="Arial"/>
            </a:endParaRP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tr-TR" sz="2200" dirty="0" err="1" smtClean="0">
                <a:latin typeface="Arial"/>
                <a:cs typeface="Arial"/>
              </a:rPr>
              <a:t>Busca</a:t>
            </a:r>
            <a:r>
              <a:rPr lang="tr-TR" sz="2200" dirty="0" smtClean="0">
                <a:latin typeface="Arial"/>
                <a:cs typeface="Arial"/>
              </a:rPr>
              <a:t> de </a:t>
            </a:r>
            <a:r>
              <a:rPr lang="tr-TR" sz="2200" dirty="0" err="1" smtClean="0">
                <a:latin typeface="Arial"/>
                <a:cs typeface="Arial"/>
              </a:rPr>
              <a:t>custo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uniforme</a:t>
            </a:r>
            <a:endParaRPr lang="tr-TR" sz="2200" dirty="0" smtClean="0">
              <a:latin typeface="Arial"/>
              <a:cs typeface="Arial"/>
            </a:endParaRP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tr-TR" sz="2200" dirty="0" err="1" smtClean="0">
                <a:latin typeface="Arial"/>
                <a:cs typeface="Arial"/>
              </a:rPr>
              <a:t>Busca</a:t>
            </a:r>
            <a:r>
              <a:rPr lang="tr-TR" sz="2200" dirty="0" smtClean="0">
                <a:latin typeface="Arial"/>
                <a:cs typeface="Arial"/>
              </a:rPr>
              <a:t> em </a:t>
            </a:r>
            <a:r>
              <a:rPr lang="tr-TR" sz="2200" dirty="0" err="1" smtClean="0">
                <a:latin typeface="Arial"/>
                <a:cs typeface="Arial"/>
              </a:rPr>
              <a:t>profundidade</a:t>
            </a:r>
            <a:endParaRPr lang="tr-TR" sz="2200" dirty="0" smtClean="0">
              <a:latin typeface="Arial"/>
              <a:cs typeface="Arial"/>
            </a:endParaRP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tr-TR" sz="2200" dirty="0" err="1" smtClean="0">
                <a:latin typeface="Arial"/>
                <a:cs typeface="Arial"/>
              </a:rPr>
              <a:t>Busca</a:t>
            </a:r>
            <a:r>
              <a:rPr lang="tr-TR" sz="2200" dirty="0" smtClean="0">
                <a:latin typeface="Arial"/>
                <a:cs typeface="Arial"/>
              </a:rPr>
              <a:t> em </a:t>
            </a:r>
            <a:r>
              <a:rPr lang="tr-TR" sz="2200" dirty="0" err="1" smtClean="0">
                <a:latin typeface="Arial"/>
                <a:cs typeface="Arial"/>
              </a:rPr>
              <a:t>profundidade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limitada</a:t>
            </a:r>
            <a:endParaRPr lang="tr-TR" sz="2200" dirty="0" smtClean="0">
              <a:latin typeface="Arial"/>
              <a:cs typeface="Arial"/>
            </a:endParaRP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tr-TR" sz="2200" dirty="0" err="1" smtClean="0">
                <a:latin typeface="Arial"/>
                <a:cs typeface="Arial"/>
              </a:rPr>
              <a:t>Busca</a:t>
            </a:r>
            <a:r>
              <a:rPr lang="tr-TR" sz="2200" dirty="0" smtClean="0">
                <a:latin typeface="Arial"/>
                <a:cs typeface="Arial"/>
              </a:rPr>
              <a:t> de </a:t>
            </a:r>
            <a:r>
              <a:rPr lang="tr-TR" sz="2200" dirty="0" err="1" smtClean="0">
                <a:latin typeface="Arial"/>
                <a:cs typeface="Arial"/>
              </a:rPr>
              <a:t>aprofundamento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iterativo</a:t>
            </a:r>
            <a:endParaRPr lang="tr-TR" sz="2200" dirty="0">
              <a:latin typeface="Arial"/>
              <a:cs typeface="Arial"/>
            </a:endParaRPr>
          </a:p>
          <a:p>
            <a:pPr lvl="1"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tr-TR" sz="2200" b="1" dirty="0" smtClean="0">
              <a:latin typeface="Arial"/>
              <a:cs typeface="Arial"/>
            </a:endParaRP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tr-TR" sz="2200" b="1" dirty="0" err="1" smtClean="0">
                <a:latin typeface="Arial"/>
                <a:cs typeface="Arial"/>
              </a:rPr>
              <a:t>Busca</a:t>
            </a:r>
            <a:r>
              <a:rPr lang="tr-TR" sz="2200" b="1" dirty="0" smtClean="0">
                <a:latin typeface="Arial"/>
                <a:cs typeface="Arial"/>
              </a:rPr>
              <a:t> com </a:t>
            </a:r>
            <a:r>
              <a:rPr lang="tr-TR" sz="2200" b="1" dirty="0" err="1" smtClean="0">
                <a:latin typeface="Arial"/>
                <a:cs typeface="Arial"/>
              </a:rPr>
              <a:t>informação</a:t>
            </a:r>
            <a:r>
              <a:rPr lang="tr-TR" sz="2200" b="1" dirty="0" smtClean="0">
                <a:latin typeface="Arial"/>
                <a:cs typeface="Arial"/>
              </a:rPr>
              <a:t> e </a:t>
            </a:r>
            <a:r>
              <a:rPr lang="tr-TR" sz="2200" b="1" dirty="0" err="1" smtClean="0">
                <a:latin typeface="Arial"/>
                <a:cs typeface="Arial"/>
              </a:rPr>
              <a:t>heurística</a:t>
            </a:r>
            <a:r>
              <a:rPr lang="tr-TR" sz="2200" b="1" dirty="0" smtClean="0">
                <a:latin typeface="Arial"/>
                <a:cs typeface="Arial"/>
              </a:rPr>
              <a:t>: </a:t>
            </a:r>
            <a:r>
              <a:rPr lang="tr-TR" sz="2200" dirty="0" err="1" smtClean="0">
                <a:latin typeface="Arial"/>
                <a:cs typeface="Arial"/>
              </a:rPr>
              <a:t>estratégias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que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sabem</a:t>
            </a:r>
            <a:r>
              <a:rPr lang="tr-TR" sz="2200" dirty="0" smtClean="0">
                <a:latin typeface="Arial"/>
                <a:cs typeface="Arial"/>
              </a:rPr>
              <a:t> se um </a:t>
            </a:r>
            <a:r>
              <a:rPr lang="tr-TR" sz="2200" dirty="0" err="1" smtClean="0">
                <a:latin typeface="Arial"/>
                <a:cs typeface="Arial"/>
              </a:rPr>
              <a:t>estado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não-objetivo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é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mais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promissor</a:t>
            </a:r>
            <a:r>
              <a:rPr lang="tr-TR" sz="2200" dirty="0" smtClean="0">
                <a:latin typeface="Arial"/>
                <a:cs typeface="Arial"/>
              </a:rPr>
              <a:t> do </a:t>
            </a:r>
            <a:r>
              <a:rPr lang="tr-TR" sz="2200" dirty="0" err="1" smtClean="0">
                <a:latin typeface="Arial"/>
                <a:cs typeface="Arial"/>
              </a:rPr>
              <a:t>que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outro</a:t>
            </a:r>
            <a:r>
              <a:rPr lang="tr-TR" sz="2200" dirty="0" smtClean="0">
                <a:latin typeface="Arial"/>
                <a:cs typeface="Arial"/>
              </a:rPr>
              <a:t>.</a:t>
            </a:r>
            <a:endParaRPr lang="tr-TR" sz="2200" b="1" dirty="0" smtClean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3580" y="4781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742701"/>
      </p:ext>
    </p:extLst>
  </p:cSld>
  <p:clrMapOvr>
    <a:masterClrMapping/>
  </p:clrMapOvr>
  <p:transition xmlns:p14="http://schemas.microsoft.com/office/powerpoint/2010/main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Espaço Reservado para Texto 1">
            <a:extLst>
              <a:ext uri="{FF2B5EF4-FFF2-40B4-BE49-F238E27FC236}">
                <a16:creationId xmlns:a16="http://schemas.microsoft.com/office/drawing/2014/main" xmlns="" id="{D1267B44-EE95-4C1E-A214-444624DB79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xfrm>
            <a:off x="4067175" y="2781300"/>
            <a:ext cx="3529013" cy="7921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x-none" altLang="pt-BR" dirty="0" smtClean="0"/>
              <a:t>Inteligência artificial e </a:t>
            </a:r>
            <a:r>
              <a:rPr lang="x-none" altLang="pt-BR" dirty="0" smtClean="0"/>
              <a:t>Machine Learning</a:t>
            </a:r>
            <a:endParaRPr lang="en-US" altLang="pt-BR" dirty="0"/>
          </a:p>
          <a:p>
            <a:endParaRPr lang="pt-BR" altLang="pt-BR" dirty="0"/>
          </a:p>
        </p:txBody>
      </p:sp>
      <p:sp>
        <p:nvSpPr>
          <p:cNvPr id="14339" name="Espaço Reservado para Texto 4">
            <a:extLst>
              <a:ext uri="{FF2B5EF4-FFF2-40B4-BE49-F238E27FC236}">
                <a16:creationId xmlns:a16="http://schemas.microsoft.com/office/drawing/2014/main" xmlns="" id="{9F62D58F-4C56-47EE-A965-7EAD57F53EA9}"/>
              </a:ext>
            </a:extLst>
          </p:cNvPr>
          <p:cNvSpPr txBox="1">
            <a:spLocks/>
          </p:cNvSpPr>
          <p:nvPr/>
        </p:nvSpPr>
        <p:spPr bwMode="auto">
          <a:xfrm>
            <a:off x="1619250" y="5805488"/>
            <a:ext cx="4573588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4" algn="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nb-NO" altLang="pt-BR" sz="1200" b="1" dirty="0" err="1" smtClean="0">
                <a:solidFill>
                  <a:srgbClr val="D9D9D9"/>
                </a:solidFill>
              </a:rPr>
              <a:t>Prof</a:t>
            </a:r>
            <a:r>
              <a:rPr lang="nb-NO" altLang="pt-BR" sz="1200" b="1" smtClean="0">
                <a:solidFill>
                  <a:srgbClr val="D9D9D9"/>
                </a:solidFill>
              </a:rPr>
              <a:t>ª. </a:t>
            </a:r>
            <a:r>
              <a:rPr lang="nb-NO" altLang="pt-BR" sz="1200" b="1" dirty="0" smtClean="0">
                <a:solidFill>
                  <a:srgbClr val="D9D9D9"/>
                </a:solidFill>
              </a:rPr>
              <a:t>Thais Rodrigues Neubauer </a:t>
            </a:r>
            <a:endParaRPr lang="nb-NO" altLang="pt-BR" sz="1200" b="1" dirty="0">
              <a:solidFill>
                <a:srgbClr val="D9D9D9"/>
              </a:solidFill>
            </a:endParaRPr>
          </a:p>
          <a:p>
            <a:pPr lvl="4" algn="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nb-NO" altLang="pt-BR" sz="1200" dirty="0" err="1" smtClean="0">
                <a:solidFill>
                  <a:srgbClr val="D9D9D9"/>
                </a:solidFill>
              </a:rPr>
              <a:t>profthais.neubauer@fiap.com.br</a:t>
            </a:r>
            <a:endParaRPr lang="nb-NO" altLang="pt-BR" sz="1200" dirty="0">
              <a:solidFill>
                <a:srgbClr val="D9D9D9"/>
              </a:solidFill>
            </a:endParaRPr>
          </a:p>
          <a:p>
            <a:pPr lvl="4" algn="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endParaRPr lang="nb-NO" altLang="pt-BR" sz="1200" dirty="0">
              <a:solidFill>
                <a:srgbClr val="D9D9D9"/>
              </a:solidFill>
            </a:endParaRPr>
          </a:p>
          <a:p>
            <a:pPr lvl="4" algn="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nb-NO" altLang="pt-BR" sz="1200" dirty="0" smtClean="0">
                <a:solidFill>
                  <a:srgbClr val="D9D9D9"/>
                </a:solidFill>
              </a:rPr>
              <a:t>2020</a:t>
            </a:r>
            <a:endParaRPr lang="nb-NO" altLang="pt-BR" sz="1200" dirty="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39552" y="260648"/>
            <a:ext cx="6911975" cy="5048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BUSCAS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844824"/>
            <a:ext cx="7344816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457200" indent="-457200" algn="just" eaLnBrk="1" hangingPunct="1">
              <a:spcBef>
                <a:spcPct val="0"/>
              </a:spcBef>
              <a:spcAft>
                <a:spcPts val="1500"/>
              </a:spcAft>
              <a:buFont typeface="+mj-lt"/>
              <a:buAutoNum type="arabicPeriod"/>
            </a:pPr>
            <a:r>
              <a:rPr lang="x-none" sz="2400" b="1" i="1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Definições e exemplos</a:t>
            </a:r>
          </a:p>
          <a:p>
            <a:pPr marL="457200" indent="-457200" algn="just" eaLnBrk="1" hangingPunct="1">
              <a:spcBef>
                <a:spcPct val="0"/>
              </a:spcBef>
              <a:spcAft>
                <a:spcPts val="1500"/>
              </a:spcAft>
              <a:buFont typeface="+mj-lt"/>
              <a:buAutoNum type="arabicPeriod"/>
            </a:pPr>
            <a:r>
              <a:rPr lang="x-none" sz="2400" b="1" i="1" dirty="0" smtClean="0">
                <a:solidFill>
                  <a:schemeClr val="bg1"/>
                </a:solidFill>
                <a:latin typeface="Arial"/>
                <a:cs typeface="Arial"/>
              </a:rPr>
              <a:t>Buscas sem informação</a:t>
            </a:r>
          </a:p>
          <a:p>
            <a:pPr marL="457200" indent="-457200" algn="just" eaLnBrk="1" hangingPunct="1">
              <a:spcBef>
                <a:spcPct val="0"/>
              </a:spcBef>
              <a:spcAft>
                <a:spcPts val="1500"/>
              </a:spcAft>
              <a:buFont typeface="+mj-lt"/>
              <a:buAutoNum type="arabicPeriod"/>
            </a:pPr>
            <a:r>
              <a:rPr lang="x-none" sz="24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Buscas com informação</a:t>
            </a:r>
          </a:p>
          <a:p>
            <a:pPr marL="457200" indent="-457200" algn="just" eaLnBrk="1" hangingPunct="1">
              <a:spcBef>
                <a:spcPct val="0"/>
              </a:spcBef>
              <a:spcAft>
                <a:spcPts val="1500"/>
              </a:spcAft>
              <a:buFont typeface="+mj-lt"/>
              <a:buAutoNum type="arabicPeriod"/>
            </a:pPr>
            <a:r>
              <a:rPr lang="x-none" sz="24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Busca local</a:t>
            </a:r>
          </a:p>
          <a:p>
            <a:pPr marL="457200" indent="-457200" algn="just" eaLnBrk="1" hangingPunct="1">
              <a:spcBef>
                <a:spcPct val="0"/>
              </a:spcBef>
              <a:spcAft>
                <a:spcPts val="1500"/>
              </a:spcAft>
              <a:buFont typeface="+mj-lt"/>
              <a:buAutoNum type="arabicPeriod"/>
            </a:pPr>
            <a:r>
              <a:rPr lang="x-none" sz="24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Algoritmos genéticos</a:t>
            </a:r>
            <a:endParaRPr lang="tr-TR" sz="2400" b="1" i="1" dirty="0" smtClean="0">
              <a:solidFill>
                <a:schemeClr val="tx1">
                  <a:lumMod val="65000"/>
                  <a:lumOff val="35000"/>
                </a:schemeClr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026364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 smtClean="0"/>
              <a:t> Sem informação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1340768"/>
            <a:ext cx="7632848" cy="4606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tr-TR" sz="2200" b="1" dirty="0" err="1" smtClean="0">
                <a:latin typeface="Arial"/>
                <a:cs typeface="Arial"/>
              </a:rPr>
              <a:t>Busca</a:t>
            </a:r>
            <a:r>
              <a:rPr lang="tr-TR" sz="2200" b="1" dirty="0" smtClean="0">
                <a:latin typeface="Arial"/>
                <a:cs typeface="Arial"/>
              </a:rPr>
              <a:t> em </a:t>
            </a:r>
            <a:r>
              <a:rPr lang="tr-TR" sz="2200" b="1" dirty="0" err="1" smtClean="0">
                <a:latin typeface="Arial"/>
                <a:cs typeface="Arial"/>
              </a:rPr>
              <a:t>extensão</a:t>
            </a:r>
            <a:r>
              <a:rPr lang="tr-TR" sz="2200" b="1" dirty="0" smtClean="0">
                <a:latin typeface="Arial"/>
                <a:cs typeface="Arial"/>
              </a:rPr>
              <a:t>: </a:t>
            </a:r>
            <a:r>
              <a:rPr lang="tr-TR" sz="2200" dirty="0" smtClean="0">
                <a:latin typeface="Arial"/>
                <a:cs typeface="Arial"/>
              </a:rPr>
              <a:t>a </a:t>
            </a:r>
            <a:r>
              <a:rPr lang="tr-TR" sz="2200" dirty="0" err="1" smtClean="0">
                <a:latin typeface="Arial"/>
                <a:cs typeface="Arial"/>
              </a:rPr>
              <a:t>cada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passo</a:t>
            </a:r>
            <a:r>
              <a:rPr lang="tr-TR" sz="2200" dirty="0" smtClean="0">
                <a:latin typeface="Arial"/>
                <a:cs typeface="Arial"/>
              </a:rPr>
              <a:t>, </a:t>
            </a:r>
            <a:r>
              <a:rPr lang="tr-TR" sz="2200" dirty="0" err="1" smtClean="0">
                <a:latin typeface="Arial"/>
                <a:cs typeface="Arial"/>
              </a:rPr>
              <a:t>são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expandidos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os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nós</a:t>
            </a:r>
            <a:r>
              <a:rPr lang="tr-TR" sz="2200" dirty="0" smtClean="0">
                <a:latin typeface="Arial"/>
                <a:cs typeface="Arial"/>
              </a:rPr>
              <a:t> para </a:t>
            </a:r>
            <a:r>
              <a:rPr lang="tr-TR" sz="2200" dirty="0" err="1" smtClean="0">
                <a:latin typeface="Arial"/>
                <a:cs typeface="Arial"/>
              </a:rPr>
              <a:t>seus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sucessores</a:t>
            </a:r>
            <a:r>
              <a:rPr lang="tr-TR" sz="2200" dirty="0" smtClean="0">
                <a:latin typeface="Arial"/>
                <a:cs typeface="Arial"/>
              </a:rPr>
              <a:t>.</a:t>
            </a:r>
            <a:endParaRPr lang="tr-TR" sz="2200" dirty="0">
              <a:latin typeface="Arial"/>
              <a:cs typeface="Arial"/>
            </a:endParaRPr>
          </a:p>
          <a:p>
            <a:pPr lvl="1"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tr-TR" sz="2200" b="1" dirty="0" smtClean="0">
              <a:latin typeface="Arial"/>
              <a:cs typeface="Arial"/>
            </a:endParaRPr>
          </a:p>
          <a:p>
            <a:pPr lvl="1"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tr-TR" sz="2200" b="1" dirty="0">
              <a:latin typeface="Arial"/>
              <a:cs typeface="Arial"/>
            </a:endParaRPr>
          </a:p>
          <a:p>
            <a:pPr lvl="1"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tr-TR" sz="2200" b="1" dirty="0" smtClean="0">
              <a:latin typeface="Arial"/>
              <a:cs typeface="Arial"/>
            </a:endParaRPr>
          </a:p>
          <a:p>
            <a:pPr lvl="1"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tr-TR" sz="2200" b="1" dirty="0">
              <a:latin typeface="Arial"/>
              <a:cs typeface="Arial"/>
            </a:endParaRPr>
          </a:p>
          <a:p>
            <a:pPr lvl="1"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tr-TR" sz="2200" b="1" dirty="0">
              <a:latin typeface="Arial"/>
              <a:cs typeface="Arial"/>
            </a:endParaRPr>
          </a:p>
          <a:p>
            <a:pPr lvl="1"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tr-TR" sz="2200" b="1" dirty="0" smtClean="0">
              <a:latin typeface="Arial"/>
              <a:cs typeface="Arial"/>
            </a:endParaRP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tr-TR" sz="2200" b="1" dirty="0" err="1" smtClean="0">
                <a:latin typeface="Arial"/>
                <a:cs typeface="Arial"/>
              </a:rPr>
              <a:t>Busca</a:t>
            </a:r>
            <a:r>
              <a:rPr lang="tr-TR" sz="2200" b="1" dirty="0" smtClean="0">
                <a:latin typeface="Arial"/>
                <a:cs typeface="Arial"/>
              </a:rPr>
              <a:t> de </a:t>
            </a:r>
            <a:r>
              <a:rPr lang="tr-TR" sz="2200" b="1" dirty="0" err="1" smtClean="0">
                <a:latin typeface="Arial"/>
                <a:cs typeface="Arial"/>
              </a:rPr>
              <a:t>custo</a:t>
            </a:r>
            <a:r>
              <a:rPr lang="tr-TR" sz="2200" b="1" dirty="0" smtClean="0">
                <a:latin typeface="Arial"/>
                <a:cs typeface="Arial"/>
              </a:rPr>
              <a:t> </a:t>
            </a:r>
            <a:r>
              <a:rPr lang="tr-TR" sz="2200" b="1" dirty="0" err="1" smtClean="0">
                <a:latin typeface="Arial"/>
                <a:cs typeface="Arial"/>
              </a:rPr>
              <a:t>uniforme</a:t>
            </a:r>
            <a:r>
              <a:rPr lang="tr-TR" sz="2200" b="1" dirty="0" smtClean="0">
                <a:latin typeface="Arial"/>
                <a:cs typeface="Arial"/>
              </a:rPr>
              <a:t>: </a:t>
            </a:r>
            <a:r>
              <a:rPr lang="tr-TR" sz="2200" dirty="0" err="1" smtClean="0">
                <a:latin typeface="Arial"/>
                <a:cs typeface="Arial"/>
              </a:rPr>
              <a:t>expande</a:t>
            </a:r>
            <a:r>
              <a:rPr lang="tr-TR" sz="2200" dirty="0" smtClean="0">
                <a:latin typeface="Arial"/>
                <a:cs typeface="Arial"/>
              </a:rPr>
              <a:t>-se o </a:t>
            </a:r>
            <a:r>
              <a:rPr lang="tr-TR" sz="2200" dirty="0" err="1" smtClean="0">
                <a:latin typeface="Arial"/>
                <a:cs typeface="Arial"/>
              </a:rPr>
              <a:t>nó</a:t>
            </a:r>
            <a:r>
              <a:rPr lang="tr-TR" sz="2200" dirty="0" smtClean="0">
                <a:latin typeface="Arial"/>
                <a:cs typeface="Arial"/>
              </a:rPr>
              <a:t> n com o </a:t>
            </a:r>
            <a:r>
              <a:rPr lang="tr-TR" sz="2200" dirty="0" err="1" smtClean="0">
                <a:latin typeface="Arial"/>
                <a:cs typeface="Arial"/>
              </a:rPr>
              <a:t>caminho</a:t>
            </a:r>
            <a:r>
              <a:rPr lang="tr-TR" sz="2200" dirty="0" smtClean="0">
                <a:latin typeface="Arial"/>
                <a:cs typeface="Arial"/>
              </a:rPr>
              <a:t> de </a:t>
            </a:r>
            <a:r>
              <a:rPr lang="tr-TR" sz="2200" dirty="0" err="1" smtClean="0">
                <a:latin typeface="Arial"/>
                <a:cs typeface="Arial"/>
              </a:rPr>
              <a:t>custo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mais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baixo</a:t>
            </a:r>
            <a:r>
              <a:rPr lang="tr-TR" sz="2200" dirty="0" smtClean="0">
                <a:latin typeface="Arial"/>
                <a:cs typeface="Arial"/>
              </a:rPr>
              <a:t>. </a:t>
            </a: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tr-TR" sz="2000" dirty="0" smtClean="0">
                <a:latin typeface="Arial"/>
                <a:cs typeface="Arial"/>
              </a:rPr>
              <a:t>Se </a:t>
            </a:r>
            <a:r>
              <a:rPr lang="tr-TR" sz="2000" dirty="0" err="1" smtClean="0">
                <a:latin typeface="Arial"/>
                <a:cs typeface="Arial"/>
              </a:rPr>
              <a:t>todos</a:t>
            </a:r>
            <a:r>
              <a:rPr lang="tr-TR" sz="2000" dirty="0" smtClean="0">
                <a:latin typeface="Arial"/>
                <a:cs typeface="Arial"/>
              </a:rPr>
              <a:t> </a:t>
            </a:r>
            <a:r>
              <a:rPr lang="tr-TR" sz="2000" dirty="0" err="1" smtClean="0">
                <a:latin typeface="Arial"/>
                <a:cs typeface="Arial"/>
              </a:rPr>
              <a:t>os</a:t>
            </a:r>
            <a:r>
              <a:rPr lang="tr-TR" sz="2000" dirty="0" smtClean="0">
                <a:latin typeface="Arial"/>
                <a:cs typeface="Arial"/>
              </a:rPr>
              <a:t> “</a:t>
            </a:r>
            <a:r>
              <a:rPr lang="tr-TR" sz="2000" dirty="0" err="1" smtClean="0">
                <a:latin typeface="Arial"/>
                <a:cs typeface="Arial"/>
              </a:rPr>
              <a:t>custos</a:t>
            </a:r>
            <a:r>
              <a:rPr lang="tr-TR" sz="2000" dirty="0" smtClean="0">
                <a:latin typeface="Arial"/>
                <a:cs typeface="Arial"/>
              </a:rPr>
              <a:t> de </a:t>
            </a:r>
            <a:r>
              <a:rPr lang="tr-TR" sz="2000" dirty="0" err="1" smtClean="0">
                <a:latin typeface="Arial"/>
                <a:cs typeface="Arial"/>
              </a:rPr>
              <a:t>passos</a:t>
            </a:r>
            <a:r>
              <a:rPr lang="tr-TR" sz="2000" dirty="0" smtClean="0">
                <a:latin typeface="Arial"/>
                <a:cs typeface="Arial"/>
              </a:rPr>
              <a:t>” </a:t>
            </a:r>
            <a:r>
              <a:rPr lang="tr-TR" sz="2000" dirty="0" err="1" smtClean="0">
                <a:latin typeface="Arial"/>
                <a:cs typeface="Arial"/>
              </a:rPr>
              <a:t>forem</a:t>
            </a:r>
            <a:r>
              <a:rPr lang="tr-TR" sz="2000" dirty="0" smtClean="0">
                <a:latin typeface="Arial"/>
                <a:cs typeface="Arial"/>
              </a:rPr>
              <a:t> </a:t>
            </a:r>
            <a:r>
              <a:rPr lang="tr-TR" sz="2000" dirty="0" err="1" smtClean="0">
                <a:latin typeface="Arial"/>
                <a:cs typeface="Arial"/>
              </a:rPr>
              <a:t>iguais</a:t>
            </a:r>
            <a:r>
              <a:rPr lang="tr-TR" sz="2000" dirty="0" smtClean="0">
                <a:latin typeface="Arial"/>
                <a:cs typeface="Arial"/>
              </a:rPr>
              <a:t>, </a:t>
            </a:r>
            <a:r>
              <a:rPr lang="tr-TR" sz="2000" dirty="0" err="1" smtClean="0">
                <a:latin typeface="Arial"/>
                <a:cs typeface="Arial"/>
              </a:rPr>
              <a:t>essa</a:t>
            </a:r>
            <a:r>
              <a:rPr lang="tr-TR" sz="2000" dirty="0" smtClean="0">
                <a:latin typeface="Arial"/>
                <a:cs typeface="Arial"/>
              </a:rPr>
              <a:t> </a:t>
            </a:r>
            <a:r>
              <a:rPr lang="tr-TR" sz="2000" dirty="0" err="1" smtClean="0">
                <a:latin typeface="Arial"/>
                <a:cs typeface="Arial"/>
              </a:rPr>
              <a:t>busca</a:t>
            </a:r>
            <a:r>
              <a:rPr lang="tr-TR" sz="2000" dirty="0" smtClean="0">
                <a:latin typeface="Arial"/>
                <a:cs typeface="Arial"/>
              </a:rPr>
              <a:t> </a:t>
            </a:r>
            <a:r>
              <a:rPr lang="tr-TR" sz="2000" dirty="0" err="1" smtClean="0">
                <a:latin typeface="Arial"/>
                <a:cs typeface="Arial"/>
              </a:rPr>
              <a:t>é</a:t>
            </a:r>
            <a:r>
              <a:rPr lang="tr-TR" sz="2000" dirty="0" smtClean="0">
                <a:latin typeface="Arial"/>
                <a:cs typeface="Arial"/>
              </a:rPr>
              <a:t> </a:t>
            </a:r>
            <a:r>
              <a:rPr lang="tr-TR" sz="2000" dirty="0" err="1" smtClean="0">
                <a:latin typeface="Arial"/>
                <a:cs typeface="Arial"/>
              </a:rPr>
              <a:t>igual</a:t>
            </a:r>
            <a:r>
              <a:rPr lang="tr-TR" sz="2000" dirty="0" smtClean="0">
                <a:latin typeface="Arial"/>
                <a:cs typeface="Arial"/>
              </a:rPr>
              <a:t> </a:t>
            </a:r>
            <a:r>
              <a:rPr lang="tr-TR" sz="2000" dirty="0" err="1" smtClean="0">
                <a:latin typeface="Arial"/>
                <a:cs typeface="Arial"/>
              </a:rPr>
              <a:t>à</a:t>
            </a:r>
            <a:r>
              <a:rPr lang="tr-TR" sz="2000" dirty="0" smtClean="0">
                <a:latin typeface="Arial"/>
                <a:cs typeface="Arial"/>
              </a:rPr>
              <a:t> </a:t>
            </a:r>
            <a:r>
              <a:rPr lang="tr-TR" sz="2000" dirty="0" err="1" smtClean="0">
                <a:latin typeface="Arial"/>
                <a:cs typeface="Arial"/>
              </a:rPr>
              <a:t>busca</a:t>
            </a:r>
            <a:r>
              <a:rPr lang="tr-TR" sz="2000" dirty="0" smtClean="0">
                <a:latin typeface="Arial"/>
                <a:cs typeface="Arial"/>
              </a:rPr>
              <a:t> em </a:t>
            </a:r>
            <a:r>
              <a:rPr lang="tr-TR" sz="2000" dirty="0" err="1" smtClean="0">
                <a:latin typeface="Arial"/>
                <a:cs typeface="Arial"/>
              </a:rPr>
              <a:t>extensão</a:t>
            </a:r>
            <a:r>
              <a:rPr lang="tr-TR" sz="2000" dirty="0" smtClean="0">
                <a:latin typeface="Arial"/>
                <a:cs typeface="Arial"/>
              </a:rPr>
              <a:t>.</a:t>
            </a:r>
            <a:endParaRPr lang="tr-TR" sz="2000" b="1" dirty="0" smtClean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3580" y="4781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666" t="50638" r="21630" b="4582"/>
          <a:stretch/>
        </p:blipFill>
        <p:spPr>
          <a:xfrm>
            <a:off x="2771800" y="2132856"/>
            <a:ext cx="3600400" cy="221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18134"/>
      </p:ext>
    </p:extLst>
  </p:cSld>
  <p:clrMapOvr>
    <a:masterClrMapping/>
  </p:clrMapOvr>
  <p:transition xmlns:p14="http://schemas.microsoft.com/office/powerpoint/2010/main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 smtClean="0"/>
              <a:t> Sem informação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124744"/>
            <a:ext cx="8352928" cy="58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tr-TR" sz="2200" b="1" dirty="0" err="1" smtClean="0">
                <a:latin typeface="Arial"/>
                <a:cs typeface="Arial"/>
              </a:rPr>
              <a:t>Busca</a:t>
            </a:r>
            <a:r>
              <a:rPr lang="tr-TR" sz="2200" b="1" dirty="0" smtClean="0">
                <a:latin typeface="Arial"/>
                <a:cs typeface="Arial"/>
              </a:rPr>
              <a:t> em </a:t>
            </a:r>
            <a:r>
              <a:rPr lang="tr-TR" sz="2200" b="1" dirty="0" err="1" smtClean="0">
                <a:latin typeface="Arial"/>
                <a:cs typeface="Arial"/>
              </a:rPr>
              <a:t>profundidade</a:t>
            </a:r>
            <a:r>
              <a:rPr lang="tr-TR" sz="2200" b="1" dirty="0" smtClean="0">
                <a:latin typeface="Arial"/>
                <a:cs typeface="Arial"/>
              </a:rPr>
              <a:t>: </a:t>
            </a:r>
            <a:r>
              <a:rPr lang="tr-TR" sz="2200" dirty="0" err="1" smtClean="0">
                <a:latin typeface="Arial"/>
                <a:cs typeface="Arial"/>
              </a:rPr>
              <a:t>expande</a:t>
            </a:r>
            <a:r>
              <a:rPr lang="tr-TR" sz="2200" dirty="0" smtClean="0">
                <a:latin typeface="Arial"/>
                <a:cs typeface="Arial"/>
              </a:rPr>
              <a:t> o </a:t>
            </a:r>
            <a:r>
              <a:rPr lang="tr-TR" sz="2200" dirty="0" err="1" smtClean="0">
                <a:latin typeface="Arial"/>
                <a:cs typeface="Arial"/>
              </a:rPr>
              <a:t>nó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mais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profundo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na</a:t>
            </a:r>
            <a:r>
              <a:rPr lang="tr-TR" sz="2200" dirty="0" smtClean="0">
                <a:latin typeface="Arial"/>
                <a:cs typeface="Arial"/>
              </a:rPr>
              <a:t> borda da </a:t>
            </a:r>
            <a:r>
              <a:rPr lang="tr-TR" sz="2200" dirty="0" err="1" smtClean="0">
                <a:latin typeface="Arial"/>
                <a:cs typeface="Arial"/>
              </a:rPr>
              <a:t>árvore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que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ainda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não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foi</a:t>
            </a:r>
            <a:r>
              <a:rPr lang="tr-TR" sz="2200" dirty="0" smtClean="0">
                <a:latin typeface="Arial"/>
                <a:cs typeface="Arial"/>
              </a:rPr>
              <a:t> </a:t>
            </a:r>
            <a:r>
              <a:rPr lang="tr-TR" sz="2200" dirty="0" err="1" smtClean="0">
                <a:latin typeface="Arial"/>
                <a:cs typeface="Arial"/>
              </a:rPr>
              <a:t>expandido</a:t>
            </a:r>
            <a:r>
              <a:rPr lang="tr-TR" sz="2200" dirty="0" smtClean="0">
                <a:latin typeface="Arial"/>
                <a:cs typeface="Arial"/>
              </a:rPr>
              <a:t>.</a:t>
            </a: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tr-TR" sz="2200" b="1" dirty="0">
              <a:latin typeface="Arial"/>
              <a:cs typeface="Arial"/>
            </a:endParaRP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tr-TR" sz="2200" b="1" dirty="0" smtClean="0">
              <a:latin typeface="Arial"/>
              <a:cs typeface="Arial"/>
            </a:endParaRP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tr-TR" sz="2200" b="1" dirty="0">
              <a:latin typeface="Arial"/>
              <a:cs typeface="Arial"/>
            </a:endParaRP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tr-TR" sz="2200" b="1" dirty="0" smtClean="0">
              <a:latin typeface="Arial"/>
              <a:cs typeface="Arial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tr-TR" sz="2200" b="1" dirty="0" smtClean="0">
              <a:latin typeface="Arial"/>
              <a:cs typeface="Arial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tr-TR" sz="1000" b="1" dirty="0">
              <a:latin typeface="Arial"/>
              <a:cs typeface="Arial"/>
            </a:endParaRP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tr-TR" sz="2200" b="1" dirty="0" err="1">
                <a:latin typeface="Arial"/>
                <a:cs typeface="Arial"/>
              </a:rPr>
              <a:t>Busca</a:t>
            </a:r>
            <a:r>
              <a:rPr lang="tr-TR" sz="2200" b="1" dirty="0">
                <a:latin typeface="Arial"/>
                <a:cs typeface="Arial"/>
              </a:rPr>
              <a:t> </a:t>
            </a:r>
            <a:r>
              <a:rPr lang="tr-TR" sz="2200" b="1" dirty="0" smtClean="0">
                <a:latin typeface="Arial"/>
                <a:cs typeface="Arial"/>
              </a:rPr>
              <a:t>em </a:t>
            </a:r>
            <a:r>
              <a:rPr lang="tr-TR" sz="2200" b="1" dirty="0" err="1" smtClean="0">
                <a:latin typeface="Arial"/>
                <a:cs typeface="Arial"/>
              </a:rPr>
              <a:t>profundidade</a:t>
            </a:r>
            <a:r>
              <a:rPr lang="tr-TR" sz="2200" b="1" dirty="0" smtClean="0">
                <a:latin typeface="Arial"/>
                <a:cs typeface="Arial"/>
              </a:rPr>
              <a:t> </a:t>
            </a:r>
            <a:r>
              <a:rPr lang="tr-TR" sz="2200" b="1" dirty="0" err="1" smtClean="0">
                <a:latin typeface="Arial"/>
                <a:cs typeface="Arial"/>
              </a:rPr>
              <a:t>limitada</a:t>
            </a:r>
            <a:r>
              <a:rPr lang="tr-TR" sz="2200" b="1" dirty="0" smtClean="0">
                <a:latin typeface="Arial"/>
                <a:cs typeface="Arial"/>
              </a:rPr>
              <a:t>: </a:t>
            </a:r>
            <a:r>
              <a:rPr lang="pt-BR" sz="2200" dirty="0" smtClean="0"/>
              <a:t>nós </a:t>
            </a:r>
            <a:r>
              <a:rPr lang="pt-BR" sz="2200" dirty="0"/>
              <a:t>na profundidade </a:t>
            </a:r>
            <a:r>
              <a:rPr lang="pt-BR" sz="2200" dirty="0" err="1">
                <a:latin typeface="Courier New"/>
                <a:cs typeface="Courier New"/>
              </a:rPr>
              <a:t>p</a:t>
            </a:r>
            <a:r>
              <a:rPr lang="pt-BR" sz="2200" dirty="0" smtClean="0"/>
              <a:t> são </a:t>
            </a:r>
            <a:r>
              <a:rPr lang="pt-BR" sz="2200" dirty="0"/>
              <a:t>tratados como se </a:t>
            </a:r>
            <a:r>
              <a:rPr lang="pt-BR" sz="2200" dirty="0" smtClean="0"/>
              <a:t>não </a:t>
            </a:r>
            <a:r>
              <a:rPr lang="pt-BR" sz="2200" dirty="0"/>
              <a:t>tivessem sucessores. </a:t>
            </a:r>
            <a:endParaRPr lang="pt-BR" sz="2200" dirty="0" smtClean="0"/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pt-BR" sz="2000" dirty="0" smtClean="0"/>
              <a:t>Resolve o </a:t>
            </a:r>
            <a:r>
              <a:rPr lang="pt-BR" sz="2000" dirty="0"/>
              <a:t>problema de caminhos </a:t>
            </a:r>
            <a:r>
              <a:rPr lang="pt-BR" sz="2000" dirty="0" smtClean="0"/>
              <a:t>infinitos, </a:t>
            </a:r>
            <a:r>
              <a:rPr lang="pt-BR" sz="2000" dirty="0" err="1" smtClean="0"/>
              <a:t>ma</a:t>
            </a:r>
            <a:r>
              <a:rPr lang="pt-BR" sz="2000" dirty="0" smtClean="0"/>
              <a:t> pode não </a:t>
            </a:r>
            <a:r>
              <a:rPr lang="pt-BR" sz="2000" dirty="0"/>
              <a:t>chegar na </a:t>
            </a:r>
            <a:r>
              <a:rPr lang="pt-BR" sz="2000" dirty="0" smtClean="0"/>
              <a:t>solução</a:t>
            </a:r>
            <a:r>
              <a:rPr lang="pt-BR" sz="2000" dirty="0"/>
              <a:t>. </a:t>
            </a: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pt-BR" sz="1000" dirty="0"/>
          </a:p>
          <a:p>
            <a:pPr marL="342900" indent="-342900" eaLnBrk="1" hangingPunct="1">
              <a:spcBef>
                <a:spcPct val="0"/>
              </a:spcBef>
              <a:spcAft>
                <a:spcPts val="500"/>
              </a:spcAft>
            </a:pPr>
            <a:r>
              <a:rPr lang="tr-TR" sz="2200" b="1" dirty="0" err="1" smtClean="0">
                <a:latin typeface="Arial"/>
                <a:cs typeface="Arial"/>
              </a:rPr>
              <a:t>Busca</a:t>
            </a:r>
            <a:r>
              <a:rPr lang="tr-TR" sz="2200" b="1" dirty="0" smtClean="0">
                <a:latin typeface="Arial"/>
                <a:cs typeface="Arial"/>
              </a:rPr>
              <a:t> em </a:t>
            </a:r>
            <a:r>
              <a:rPr lang="tr-TR" sz="2200" b="1" dirty="0" err="1" smtClean="0">
                <a:latin typeface="Arial"/>
                <a:cs typeface="Arial"/>
              </a:rPr>
              <a:t>profundidade</a:t>
            </a:r>
            <a:r>
              <a:rPr lang="tr-TR" sz="2200" b="1" dirty="0" smtClean="0">
                <a:latin typeface="Arial"/>
                <a:cs typeface="Arial"/>
              </a:rPr>
              <a:t>, com </a:t>
            </a:r>
            <a:r>
              <a:rPr lang="tr-TR" sz="2200" b="1" dirty="0" err="1" smtClean="0">
                <a:latin typeface="Arial"/>
                <a:cs typeface="Arial"/>
              </a:rPr>
              <a:t>aprofundamento</a:t>
            </a:r>
            <a:r>
              <a:rPr lang="tr-TR" sz="2200" b="1" dirty="0" smtClean="0">
                <a:latin typeface="Arial"/>
                <a:cs typeface="Arial"/>
              </a:rPr>
              <a:t> </a:t>
            </a:r>
            <a:r>
              <a:rPr lang="tr-TR" sz="2200" b="1" dirty="0" err="1" smtClean="0">
                <a:latin typeface="Arial"/>
                <a:cs typeface="Arial"/>
              </a:rPr>
              <a:t>interativo</a:t>
            </a:r>
            <a:r>
              <a:rPr lang="tr-TR" sz="2200" b="1" dirty="0" smtClean="0">
                <a:latin typeface="Arial"/>
                <a:cs typeface="Arial"/>
              </a:rPr>
              <a:t>:  </a:t>
            </a:r>
            <a:r>
              <a:rPr lang="pt-BR" sz="2400" dirty="0" smtClean="0"/>
              <a:t>aumenta </a:t>
            </a:r>
            <a:r>
              <a:rPr lang="pt-BR" sz="2400" dirty="0"/>
              <a:t>gradualmente o limite, </a:t>
            </a:r>
            <a:r>
              <a:rPr lang="pt-BR" sz="2400" dirty="0" smtClean="0"/>
              <a:t>até alcançar o objetivo</a:t>
            </a:r>
            <a:r>
              <a:rPr lang="pt-BR" sz="2400" dirty="0"/>
              <a:t>. </a:t>
            </a: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tr-TR" sz="2200" b="1" dirty="0" smtClean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3580" y="4781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21542" t="45086" r="22272" b="13157"/>
          <a:stretch/>
        </p:blipFill>
        <p:spPr>
          <a:xfrm>
            <a:off x="2915816" y="2060848"/>
            <a:ext cx="3456384" cy="192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075419"/>
      </p:ext>
    </p:extLst>
  </p:cSld>
  <p:clrMapOvr>
    <a:masterClrMapping/>
  </p:clrMapOvr>
  <p:transition xmlns:p14="http://schemas.microsoft.com/office/powerpoint/2010/main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39552" y="260648"/>
            <a:ext cx="6911975" cy="5048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BUSCAS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844824"/>
            <a:ext cx="7344816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457200" indent="-457200" algn="just" eaLnBrk="1" hangingPunct="1">
              <a:spcBef>
                <a:spcPct val="0"/>
              </a:spcBef>
              <a:spcAft>
                <a:spcPts val="1500"/>
              </a:spcAft>
              <a:buFont typeface="+mj-lt"/>
              <a:buAutoNum type="arabicPeriod"/>
            </a:pPr>
            <a:r>
              <a:rPr lang="x-none" sz="2400" b="1" i="1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Definições e exemplos</a:t>
            </a:r>
          </a:p>
          <a:p>
            <a:pPr marL="457200" indent="-457200" algn="just" eaLnBrk="1" hangingPunct="1">
              <a:spcBef>
                <a:spcPct val="0"/>
              </a:spcBef>
              <a:spcAft>
                <a:spcPts val="1500"/>
              </a:spcAft>
              <a:buFont typeface="+mj-lt"/>
              <a:buAutoNum type="arabicPeriod"/>
            </a:pPr>
            <a:r>
              <a:rPr lang="x-none" sz="2400" b="1" i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Buscas sem informação</a:t>
            </a:r>
          </a:p>
          <a:p>
            <a:pPr marL="457200" indent="-457200" algn="just" eaLnBrk="1" hangingPunct="1">
              <a:spcBef>
                <a:spcPct val="0"/>
              </a:spcBef>
              <a:spcAft>
                <a:spcPts val="1500"/>
              </a:spcAft>
              <a:buFont typeface="+mj-lt"/>
              <a:buAutoNum type="arabicPeriod"/>
            </a:pPr>
            <a:r>
              <a:rPr lang="x-none" sz="2400" b="1" i="1" dirty="0" smtClean="0">
                <a:solidFill>
                  <a:schemeClr val="bg1"/>
                </a:solidFill>
                <a:latin typeface="Arial"/>
                <a:cs typeface="Arial"/>
              </a:rPr>
              <a:t>Buscas com informação</a:t>
            </a:r>
          </a:p>
          <a:p>
            <a:pPr marL="457200" indent="-457200" algn="just" eaLnBrk="1" hangingPunct="1">
              <a:spcBef>
                <a:spcPct val="0"/>
              </a:spcBef>
              <a:spcAft>
                <a:spcPts val="1500"/>
              </a:spcAft>
              <a:buFont typeface="+mj-lt"/>
              <a:buAutoNum type="arabicPeriod"/>
            </a:pPr>
            <a:r>
              <a:rPr lang="x-none" sz="24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Busca local</a:t>
            </a:r>
          </a:p>
          <a:p>
            <a:pPr marL="457200" indent="-457200" algn="just" eaLnBrk="1" hangingPunct="1">
              <a:spcBef>
                <a:spcPct val="0"/>
              </a:spcBef>
              <a:spcAft>
                <a:spcPts val="1500"/>
              </a:spcAft>
              <a:buFont typeface="+mj-lt"/>
              <a:buAutoNum type="arabicPeriod"/>
            </a:pPr>
            <a:r>
              <a:rPr lang="x-none" sz="24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Algoritmos genéticos</a:t>
            </a:r>
            <a:endParaRPr lang="tr-TR" sz="2400" b="1" i="1" dirty="0" smtClean="0">
              <a:solidFill>
                <a:schemeClr val="tx1">
                  <a:lumMod val="65000"/>
                  <a:lumOff val="35000"/>
                </a:schemeClr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010825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 smtClean="0"/>
              <a:t> Com informação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340768"/>
            <a:ext cx="8352928" cy="4560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200" b="1" dirty="0" smtClean="0">
                <a:latin typeface="Arial"/>
                <a:cs typeface="Arial"/>
              </a:rPr>
              <a:t>Busca com informação:</a:t>
            </a:r>
            <a:r>
              <a:rPr lang="x-none" sz="2200" dirty="0" smtClean="0">
                <a:latin typeface="Arial"/>
                <a:cs typeface="Arial"/>
              </a:rPr>
              <a:t> usa</a:t>
            </a:r>
            <a:r>
              <a:rPr lang="pt-BR" sz="2200" dirty="0" smtClean="0">
                <a:latin typeface="Arial"/>
                <a:cs typeface="Arial"/>
              </a:rPr>
              <a:t> conhecimento específico sobre o problema, além da definição do problema.</a:t>
            </a: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pt-BR" sz="1000" dirty="0" smtClean="0">
              <a:latin typeface="Arial"/>
              <a:cs typeface="Arial"/>
            </a:endParaRP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pt-BR" sz="2200" b="1" dirty="0" smtClean="0">
                <a:latin typeface="Arial"/>
                <a:cs typeface="Arial"/>
              </a:rPr>
              <a:t>Busca heurística ou busca pela melhor escolha:</a:t>
            </a:r>
            <a:r>
              <a:rPr lang="pt-BR" sz="2200" dirty="0" smtClean="0">
                <a:latin typeface="Arial"/>
                <a:cs typeface="Arial"/>
              </a:rPr>
              <a:t> a seleção do nó a ser expandido é feita com base em uma avaliação do nó, aplicando uma função de avaliação</a:t>
            </a:r>
            <a:r>
              <a:rPr lang="pt-BR" sz="2200" dirty="0" smtClean="0">
                <a:latin typeface="Courier"/>
                <a:cs typeface="Courier"/>
              </a:rPr>
              <a:t> </a:t>
            </a:r>
            <a:r>
              <a:rPr lang="pt-BR" sz="2200" dirty="0" err="1" smtClean="0">
                <a:latin typeface="Courier New"/>
                <a:cs typeface="Courier New"/>
              </a:rPr>
              <a:t>f</a:t>
            </a:r>
            <a:r>
              <a:rPr lang="pt-BR" sz="2200" dirty="0" smtClean="0">
                <a:latin typeface="Courier New"/>
                <a:cs typeface="Courier New"/>
              </a:rPr>
              <a:t>(</a:t>
            </a:r>
            <a:r>
              <a:rPr lang="pt-BR" sz="2200" dirty="0" err="1" smtClean="0">
                <a:latin typeface="Courier New"/>
                <a:cs typeface="Courier New"/>
              </a:rPr>
              <a:t>n</a:t>
            </a:r>
            <a:r>
              <a:rPr lang="pt-BR" sz="2200" dirty="0" smtClean="0">
                <a:latin typeface="Courier New"/>
                <a:cs typeface="Courier New"/>
              </a:rPr>
              <a:t>)</a:t>
            </a:r>
            <a:r>
              <a:rPr lang="pt-BR" sz="2200" dirty="0" smtClean="0">
                <a:latin typeface="Arial"/>
                <a:cs typeface="Arial"/>
              </a:rPr>
              <a:t>.</a:t>
            </a: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pt-BR" sz="2200" dirty="0">
              <a:latin typeface="Arial"/>
              <a:cs typeface="Arial"/>
            </a:endParaRP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pt-BR" sz="2200" dirty="0" smtClean="0">
              <a:latin typeface="Arial"/>
              <a:cs typeface="Arial"/>
            </a:endParaRP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pt-BR" sz="2200" dirty="0">
              <a:latin typeface="Arial"/>
              <a:cs typeface="Arial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pt-BR" sz="2200" dirty="0" smtClean="0">
              <a:latin typeface="Arial"/>
              <a:cs typeface="Arial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r>
              <a:rPr lang="pt-BR" sz="2200" dirty="0">
                <a:solidFill>
                  <a:srgbClr val="C81C5C"/>
                </a:solidFill>
                <a:latin typeface="Arial Narrow"/>
                <a:cs typeface="Arial Narrow"/>
              </a:rPr>
              <a:t>Cuidado </a:t>
            </a:r>
            <a:r>
              <a:rPr lang="pt-BR" sz="2200" dirty="0" smtClean="0">
                <a:solidFill>
                  <a:srgbClr val="C81C5C"/>
                </a:solidFill>
                <a:latin typeface="Arial Narrow"/>
                <a:cs typeface="Arial Narrow"/>
              </a:rPr>
              <a:t>“</a:t>
            </a:r>
            <a:r>
              <a:rPr lang="pt-BR" sz="2200" dirty="0">
                <a:solidFill>
                  <a:srgbClr val="C81C5C"/>
                </a:solidFill>
                <a:latin typeface="Arial Narrow"/>
                <a:cs typeface="Arial Narrow"/>
              </a:rPr>
              <a:t>busca pela melhor escolha</a:t>
            </a:r>
            <a:r>
              <a:rPr lang="pt-BR" sz="2200" dirty="0" smtClean="0">
                <a:solidFill>
                  <a:srgbClr val="C81C5C"/>
                </a:solidFill>
                <a:latin typeface="Arial Narrow"/>
                <a:cs typeface="Arial Narrow"/>
              </a:rPr>
              <a:t>” não é uma marcha direta ao objetivo, é a escolha do nó que PARECE ser o melhor de acordo com a função de avaliação!</a:t>
            </a: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x-none" sz="500" b="1" dirty="0" smtClean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3580" y="4781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67544" y="3429000"/>
            <a:ext cx="8352928" cy="1296144"/>
          </a:xfrm>
          <a:prstGeom prst="roundRect">
            <a:avLst/>
          </a:prstGeom>
          <a:solidFill>
            <a:schemeClr val="bg1"/>
          </a:solidFill>
          <a:ln w="19050" cmpd="sng">
            <a:solidFill>
              <a:srgbClr val="C81C5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C81C5C"/>
                </a:solidFill>
              </a:rPr>
              <a:t>A </a:t>
            </a:r>
            <a:r>
              <a:rPr lang="en-US" sz="2000" b="1" dirty="0" err="1" smtClean="0">
                <a:solidFill>
                  <a:srgbClr val="C81C5C"/>
                </a:solidFill>
              </a:rPr>
              <a:t>função</a:t>
            </a:r>
            <a:r>
              <a:rPr lang="en-US" sz="2000" b="1" dirty="0" smtClean="0">
                <a:solidFill>
                  <a:srgbClr val="C81C5C"/>
                </a:solidFill>
              </a:rPr>
              <a:t> de </a:t>
            </a:r>
            <a:r>
              <a:rPr lang="en-US" sz="2000" b="1" dirty="0" err="1" smtClean="0">
                <a:solidFill>
                  <a:srgbClr val="C81C5C"/>
                </a:solidFill>
              </a:rPr>
              <a:t>avaliação</a:t>
            </a:r>
            <a:r>
              <a:rPr lang="en-US" sz="2000" dirty="0" smtClean="0">
                <a:solidFill>
                  <a:srgbClr val="C81C5C"/>
                </a:solidFill>
              </a:rPr>
              <a:t>, </a:t>
            </a:r>
            <a:r>
              <a:rPr lang="en-US" sz="2000" dirty="0" err="1" smtClean="0">
                <a:solidFill>
                  <a:srgbClr val="C81C5C"/>
                </a:solidFill>
              </a:rPr>
              <a:t>em</a:t>
            </a:r>
            <a:r>
              <a:rPr lang="en-US" sz="2000" dirty="0" smtClean="0">
                <a:solidFill>
                  <a:srgbClr val="C81C5C"/>
                </a:solidFill>
              </a:rPr>
              <a:t> </a:t>
            </a:r>
            <a:r>
              <a:rPr lang="en-US" sz="2000" dirty="0" err="1" smtClean="0">
                <a:solidFill>
                  <a:srgbClr val="C81C5C"/>
                </a:solidFill>
              </a:rPr>
              <a:t>geral</a:t>
            </a:r>
            <a:r>
              <a:rPr lang="en-US" sz="2000" dirty="0" smtClean="0">
                <a:solidFill>
                  <a:srgbClr val="C81C5C"/>
                </a:solidFill>
              </a:rPr>
              <a:t>, </a:t>
            </a:r>
            <a:r>
              <a:rPr lang="en-US" sz="2000" dirty="0" err="1" smtClean="0">
                <a:solidFill>
                  <a:srgbClr val="C81C5C"/>
                </a:solidFill>
              </a:rPr>
              <a:t>mede</a:t>
            </a:r>
            <a:r>
              <a:rPr lang="en-US" sz="2000" dirty="0" smtClean="0">
                <a:solidFill>
                  <a:srgbClr val="C81C5C"/>
                </a:solidFill>
              </a:rPr>
              <a:t> de </a:t>
            </a:r>
            <a:r>
              <a:rPr lang="en-US" sz="2000" dirty="0" err="1" smtClean="0">
                <a:solidFill>
                  <a:srgbClr val="C81C5C"/>
                </a:solidFill>
              </a:rPr>
              <a:t>alguma</a:t>
            </a:r>
            <a:r>
              <a:rPr lang="en-US" sz="2000" dirty="0" smtClean="0">
                <a:solidFill>
                  <a:srgbClr val="C81C5C"/>
                </a:solidFill>
              </a:rPr>
              <a:t> forma a </a:t>
            </a:r>
            <a:r>
              <a:rPr lang="en-US" sz="2000" b="1" dirty="0" err="1" smtClean="0">
                <a:solidFill>
                  <a:srgbClr val="C81C5C"/>
                </a:solidFill>
              </a:rPr>
              <a:t>distância</a:t>
            </a:r>
            <a:r>
              <a:rPr lang="en-US" sz="2000" dirty="0" smtClean="0">
                <a:solidFill>
                  <a:srgbClr val="C81C5C"/>
                </a:solidFill>
              </a:rPr>
              <a:t> do </a:t>
            </a:r>
            <a:r>
              <a:rPr lang="en-US" sz="2000" dirty="0" err="1" smtClean="0">
                <a:solidFill>
                  <a:srgbClr val="C81C5C"/>
                </a:solidFill>
              </a:rPr>
              <a:t>nó</a:t>
            </a:r>
            <a:r>
              <a:rPr lang="en-US" sz="2000" dirty="0" smtClean="0">
                <a:solidFill>
                  <a:srgbClr val="C81C5C"/>
                </a:solidFill>
              </a:rPr>
              <a:t> </a:t>
            </a:r>
            <a:r>
              <a:rPr lang="en-US" sz="2000" dirty="0" smtClean="0">
                <a:solidFill>
                  <a:srgbClr val="C81C5C"/>
                </a:solidFill>
                <a:latin typeface="Courier New"/>
                <a:cs typeface="Courier New"/>
              </a:rPr>
              <a:t>n</a:t>
            </a:r>
            <a:r>
              <a:rPr lang="en-US" sz="2000" dirty="0" smtClean="0">
                <a:solidFill>
                  <a:srgbClr val="C81C5C"/>
                </a:solidFill>
              </a:rPr>
              <a:t> </a:t>
            </a:r>
            <a:r>
              <a:rPr lang="en-US" sz="2000" b="1" dirty="0" err="1" smtClean="0">
                <a:solidFill>
                  <a:srgbClr val="C81C5C"/>
                </a:solidFill>
              </a:rPr>
              <a:t>até</a:t>
            </a:r>
            <a:r>
              <a:rPr lang="en-US" sz="2000" b="1" dirty="0" smtClean="0">
                <a:solidFill>
                  <a:srgbClr val="C81C5C"/>
                </a:solidFill>
              </a:rPr>
              <a:t> o </a:t>
            </a:r>
            <a:r>
              <a:rPr lang="en-US" sz="2000" b="1" dirty="0" err="1" smtClean="0">
                <a:solidFill>
                  <a:srgbClr val="C81C5C"/>
                </a:solidFill>
              </a:rPr>
              <a:t>objetivo</a:t>
            </a:r>
            <a:r>
              <a:rPr lang="en-US" sz="2000" b="1" dirty="0" smtClean="0">
                <a:solidFill>
                  <a:srgbClr val="C81C5C"/>
                </a:solidFill>
              </a:rPr>
              <a:t> </a:t>
            </a:r>
            <a:r>
              <a:rPr lang="en-US" sz="2000" dirty="0" smtClean="0">
                <a:solidFill>
                  <a:srgbClr val="C81C5C"/>
                </a:solidFill>
              </a:rPr>
              <a:t>(</a:t>
            </a:r>
            <a:r>
              <a:rPr lang="en-US" sz="2000" dirty="0" err="1" smtClean="0">
                <a:solidFill>
                  <a:srgbClr val="C81C5C"/>
                </a:solidFill>
              </a:rPr>
              <a:t>por</a:t>
            </a:r>
            <a:r>
              <a:rPr lang="en-US" sz="2000" dirty="0" smtClean="0">
                <a:solidFill>
                  <a:srgbClr val="C81C5C"/>
                </a:solidFill>
              </a:rPr>
              <a:t> </a:t>
            </a:r>
            <a:r>
              <a:rPr lang="en-US" sz="2000" dirty="0" err="1" smtClean="0">
                <a:solidFill>
                  <a:srgbClr val="C81C5C"/>
                </a:solidFill>
              </a:rPr>
              <a:t>exemplo</a:t>
            </a:r>
            <a:r>
              <a:rPr lang="en-US" sz="2000" dirty="0" smtClean="0">
                <a:solidFill>
                  <a:srgbClr val="C81C5C"/>
                </a:solidFill>
              </a:rPr>
              <a:t>, </a:t>
            </a:r>
            <a:r>
              <a:rPr lang="en-US" sz="2000" dirty="0" err="1" smtClean="0">
                <a:solidFill>
                  <a:srgbClr val="C81C5C"/>
                </a:solidFill>
              </a:rPr>
              <a:t>usando</a:t>
            </a:r>
            <a:r>
              <a:rPr lang="en-US" sz="2000" dirty="0" smtClean="0">
                <a:solidFill>
                  <a:srgbClr val="C81C5C"/>
                </a:solidFill>
              </a:rPr>
              <a:t> </a:t>
            </a:r>
            <a:r>
              <a:rPr lang="en-US" sz="2000" dirty="0" err="1" smtClean="0">
                <a:solidFill>
                  <a:srgbClr val="C81C5C"/>
                </a:solidFill>
              </a:rPr>
              <a:t>algum</a:t>
            </a:r>
            <a:r>
              <a:rPr lang="en-US" sz="2000" dirty="0" smtClean="0">
                <a:solidFill>
                  <a:srgbClr val="C81C5C"/>
                </a:solidFill>
              </a:rPr>
              <a:t> </a:t>
            </a:r>
            <a:r>
              <a:rPr lang="en-US" sz="2000" dirty="0" err="1" smtClean="0">
                <a:solidFill>
                  <a:srgbClr val="C81C5C"/>
                </a:solidFill>
              </a:rPr>
              <a:t>tipo</a:t>
            </a:r>
            <a:r>
              <a:rPr lang="en-US" sz="2000" dirty="0" smtClean="0">
                <a:solidFill>
                  <a:srgbClr val="C81C5C"/>
                </a:solidFill>
              </a:rPr>
              <a:t> de </a:t>
            </a:r>
            <a:r>
              <a:rPr lang="en-US" sz="2000" dirty="0" err="1" smtClean="0">
                <a:solidFill>
                  <a:srgbClr val="C81C5C"/>
                </a:solidFill>
              </a:rPr>
              <a:t>custo</a:t>
            </a:r>
            <a:r>
              <a:rPr lang="en-US" sz="2000" dirty="0" smtClean="0">
                <a:solidFill>
                  <a:srgbClr val="C81C5C"/>
                </a:solidFill>
              </a:rPr>
              <a:t>).</a:t>
            </a:r>
          </a:p>
          <a:p>
            <a:pPr algn="ctr"/>
            <a:r>
              <a:rPr lang="en-US" sz="2000" dirty="0" err="1" smtClean="0">
                <a:solidFill>
                  <a:srgbClr val="C81C5C"/>
                </a:solidFill>
              </a:rPr>
              <a:t>Assim</a:t>
            </a:r>
            <a:r>
              <a:rPr lang="en-US" sz="2000" dirty="0" smtClean="0">
                <a:solidFill>
                  <a:srgbClr val="C81C5C"/>
                </a:solidFill>
              </a:rPr>
              <a:t>, o </a:t>
            </a:r>
            <a:r>
              <a:rPr lang="en-US" sz="2000" b="1" dirty="0" err="1" smtClean="0">
                <a:solidFill>
                  <a:srgbClr val="C81C5C"/>
                </a:solidFill>
              </a:rPr>
              <a:t>nó</a:t>
            </a:r>
            <a:r>
              <a:rPr lang="en-US" sz="2000" b="1" dirty="0" smtClean="0">
                <a:solidFill>
                  <a:srgbClr val="C81C5C"/>
                </a:solidFill>
              </a:rPr>
              <a:t> </a:t>
            </a:r>
            <a:r>
              <a:rPr lang="en-US" sz="2000" b="1" dirty="0" err="1" smtClean="0">
                <a:solidFill>
                  <a:srgbClr val="C81C5C"/>
                </a:solidFill>
              </a:rPr>
              <a:t>selecionado</a:t>
            </a:r>
            <a:r>
              <a:rPr lang="en-US" sz="2000" b="1" dirty="0">
                <a:solidFill>
                  <a:srgbClr val="C81C5C"/>
                </a:solidFill>
              </a:rPr>
              <a:t> </a:t>
            </a:r>
            <a:r>
              <a:rPr lang="en-US" sz="2000" dirty="0" err="1" smtClean="0">
                <a:solidFill>
                  <a:srgbClr val="C81C5C"/>
                </a:solidFill>
              </a:rPr>
              <a:t>é</a:t>
            </a:r>
            <a:r>
              <a:rPr lang="en-US" sz="2000" dirty="0" smtClean="0">
                <a:solidFill>
                  <a:srgbClr val="C81C5C"/>
                </a:solidFill>
              </a:rPr>
              <a:t> o com </a:t>
            </a:r>
            <a:r>
              <a:rPr lang="en-US" sz="2000" dirty="0" err="1" smtClean="0">
                <a:solidFill>
                  <a:srgbClr val="C81C5C"/>
                </a:solidFill>
              </a:rPr>
              <a:t>avaliação</a:t>
            </a:r>
            <a:r>
              <a:rPr lang="en-US" sz="2000" dirty="0" smtClean="0">
                <a:solidFill>
                  <a:srgbClr val="C81C5C"/>
                </a:solidFill>
              </a:rPr>
              <a:t> de </a:t>
            </a:r>
            <a:r>
              <a:rPr lang="en-US" sz="2000" b="1" dirty="0" smtClean="0">
                <a:solidFill>
                  <a:srgbClr val="C81C5C"/>
                </a:solidFill>
              </a:rPr>
              <a:t>valor </a:t>
            </a:r>
            <a:r>
              <a:rPr lang="en-US" sz="2000" b="1" dirty="0" err="1" smtClean="0">
                <a:solidFill>
                  <a:srgbClr val="C81C5C"/>
                </a:solidFill>
              </a:rPr>
              <a:t>mais</a:t>
            </a:r>
            <a:r>
              <a:rPr lang="en-US" sz="2000" b="1" dirty="0" smtClean="0">
                <a:solidFill>
                  <a:srgbClr val="C81C5C"/>
                </a:solidFill>
              </a:rPr>
              <a:t> </a:t>
            </a:r>
            <a:r>
              <a:rPr lang="en-US" sz="2000" b="1" dirty="0" err="1" smtClean="0">
                <a:solidFill>
                  <a:srgbClr val="C81C5C"/>
                </a:solidFill>
              </a:rPr>
              <a:t>baixo</a:t>
            </a:r>
            <a:r>
              <a:rPr lang="en-US" sz="2000" dirty="0" smtClean="0">
                <a:solidFill>
                  <a:srgbClr val="C81C5C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6803705"/>
      </p:ext>
    </p:extLst>
  </p:cSld>
  <p:clrMapOvr>
    <a:masterClrMapping/>
  </p:clrMapOvr>
  <p:transition xmlns:p14="http://schemas.microsoft.com/office/powerpoint/2010/main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 smtClean="0"/>
              <a:t> Com informação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3580" y="4781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196752"/>
            <a:ext cx="8352928" cy="398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200" b="1" dirty="0" smtClean="0">
                <a:latin typeface="Arial"/>
                <a:cs typeface="Arial"/>
              </a:rPr>
              <a:t>Busca gulosa:</a:t>
            </a:r>
            <a:r>
              <a:rPr lang="x-none" sz="2200" dirty="0" smtClean="0">
                <a:latin typeface="Arial"/>
                <a:cs typeface="Arial"/>
              </a:rPr>
              <a:t> guiada pela melhor escolha, expande o nó mais próximo à meta, supondo que isso provavelmente levará a uma solução rápida e eficiente.</a:t>
            </a:r>
          </a:p>
          <a:p>
            <a:pPr lvl="1"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r>
              <a:rPr lang="x-none" sz="2000" dirty="0" smtClean="0">
                <a:solidFill>
                  <a:srgbClr val="C81C5C"/>
                </a:solidFill>
                <a:latin typeface="Arial"/>
                <a:cs typeface="Arial"/>
              </a:rPr>
              <a:t>Avalia os nós usando apenas a </a:t>
            </a:r>
            <a:r>
              <a:rPr lang="x-none" sz="2000" b="1" dirty="0" smtClean="0">
                <a:solidFill>
                  <a:srgbClr val="C81C5C"/>
                </a:solidFill>
                <a:latin typeface="Arial"/>
                <a:cs typeface="Arial"/>
              </a:rPr>
              <a:t>função heurística</a:t>
            </a:r>
            <a:r>
              <a:rPr lang="x-none" sz="2000" dirty="0" smtClean="0">
                <a:solidFill>
                  <a:srgbClr val="C81C5C"/>
                </a:solidFill>
                <a:latin typeface="Arial"/>
                <a:cs typeface="Arial"/>
              </a:rPr>
              <a:t>: </a:t>
            </a:r>
            <a:r>
              <a:rPr lang="x-none" sz="2000" dirty="0" smtClean="0">
                <a:solidFill>
                  <a:srgbClr val="C81C5C"/>
                </a:solidFill>
                <a:latin typeface="Courier New"/>
                <a:cs typeface="Courier New"/>
              </a:rPr>
              <a:t>f(n)=h(n)</a:t>
            </a:r>
            <a:r>
              <a:rPr lang="x-none" sz="2000" dirty="0" smtClean="0">
                <a:solidFill>
                  <a:srgbClr val="C81C5C"/>
                </a:solidFill>
                <a:latin typeface="Arial"/>
                <a:cs typeface="Arial"/>
              </a:rPr>
              <a:t>.</a:t>
            </a:r>
          </a:p>
          <a:p>
            <a:pPr lvl="1" indent="0"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pt-BR" sz="2000" dirty="0" smtClean="0">
              <a:solidFill>
                <a:srgbClr val="C81C5C"/>
              </a:solidFill>
              <a:latin typeface="Arial Narrow"/>
              <a:cs typeface="Arial Narrow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r>
              <a:rPr lang="x-none" sz="2200" b="1" dirty="0">
                <a:latin typeface="Arial"/>
                <a:cs typeface="Arial"/>
              </a:rPr>
              <a:t>Função heurística </a:t>
            </a:r>
            <a:r>
              <a:rPr lang="x-none" sz="2200" b="1" dirty="0">
                <a:latin typeface="Courier New"/>
                <a:cs typeface="Courier New"/>
              </a:rPr>
              <a:t>h(n)</a:t>
            </a:r>
            <a:r>
              <a:rPr lang="x-none" sz="2200" b="1" dirty="0">
                <a:latin typeface="Arial"/>
                <a:cs typeface="Arial"/>
              </a:rPr>
              <a:t>: </a:t>
            </a: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  <a:buFont typeface="Wingdings" charset="2"/>
              <a:buChar char="§"/>
            </a:pPr>
            <a:r>
              <a:rPr lang="x-none" sz="2000" dirty="0" smtClean="0">
                <a:latin typeface="Arial"/>
                <a:cs typeface="Arial"/>
              </a:rPr>
              <a:t>Custo </a:t>
            </a:r>
            <a:r>
              <a:rPr lang="x-none" sz="2000" b="1" dirty="0">
                <a:latin typeface="Arial"/>
                <a:cs typeface="Arial"/>
              </a:rPr>
              <a:t>estimado </a:t>
            </a:r>
            <a:r>
              <a:rPr lang="x-none" sz="2000" dirty="0">
                <a:latin typeface="Arial"/>
                <a:cs typeface="Arial"/>
              </a:rPr>
              <a:t>do caminho mais econômico do nó </a:t>
            </a:r>
            <a:r>
              <a:rPr lang="x-none" sz="2000" dirty="0">
                <a:latin typeface="Courier New"/>
                <a:cs typeface="Courier New"/>
              </a:rPr>
              <a:t>n</a:t>
            </a:r>
            <a:r>
              <a:rPr lang="x-none" sz="2000" dirty="0">
                <a:latin typeface="Arial"/>
                <a:cs typeface="Arial"/>
              </a:rPr>
              <a:t> até um nó </a:t>
            </a:r>
            <a:r>
              <a:rPr lang="x-none" sz="2000" dirty="0" smtClean="0">
                <a:latin typeface="Arial"/>
                <a:cs typeface="Arial"/>
              </a:rPr>
              <a:t>objetivo.</a:t>
            </a: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  <a:buFont typeface="Wingdings" charset="2"/>
              <a:buChar char="§"/>
            </a:pPr>
            <a:r>
              <a:rPr lang="en-US" sz="2000" dirty="0" smtClean="0">
                <a:latin typeface="Arial"/>
                <a:cs typeface="Arial"/>
              </a:rPr>
              <a:t>A</a:t>
            </a:r>
            <a:r>
              <a:rPr lang="x-none" sz="2000" dirty="0" smtClean="0">
                <a:latin typeface="Arial"/>
                <a:cs typeface="Arial"/>
              </a:rPr>
              <a:t>valiação do próprio nó como uma solução para o problema.</a:t>
            </a: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  <a:buFont typeface="Wingdings" charset="2"/>
              <a:buChar char="§"/>
            </a:pPr>
            <a:r>
              <a:rPr lang="x-none" sz="2000" dirty="0" smtClean="0">
                <a:latin typeface="Arial"/>
                <a:cs typeface="Arial"/>
              </a:rPr>
              <a:t>Função arbitrária específica para um problema, com uma restrição: </a:t>
            </a:r>
            <a:r>
              <a:rPr lang="en-US" sz="2000" dirty="0">
                <a:solidFill>
                  <a:srgbClr val="C81C5C"/>
                </a:solidFill>
                <a:latin typeface="Arial Narrow"/>
                <a:cs typeface="Arial Narrow"/>
              </a:rPr>
              <a:t>Para um </a:t>
            </a:r>
            <a:r>
              <a:rPr lang="en-US" sz="2000" dirty="0" err="1">
                <a:solidFill>
                  <a:srgbClr val="C81C5C"/>
                </a:solidFill>
                <a:latin typeface="Arial Narrow"/>
                <a:cs typeface="Arial Narrow"/>
              </a:rPr>
              <a:t>nó</a:t>
            </a:r>
            <a:r>
              <a:rPr lang="en-US" sz="2000" dirty="0">
                <a:solidFill>
                  <a:srgbClr val="C81C5C"/>
                </a:solidFill>
                <a:latin typeface="Arial Narrow"/>
                <a:cs typeface="Arial Narrow"/>
              </a:rPr>
              <a:t> </a:t>
            </a:r>
            <a:r>
              <a:rPr lang="en-US" sz="2000" dirty="0" err="1">
                <a:solidFill>
                  <a:srgbClr val="C81C5C"/>
                </a:solidFill>
                <a:latin typeface="Arial Narrow"/>
                <a:cs typeface="Arial Narrow"/>
              </a:rPr>
              <a:t>objetivo</a:t>
            </a:r>
            <a:r>
              <a:rPr lang="en-US" sz="2000" dirty="0">
                <a:solidFill>
                  <a:srgbClr val="C81C5C"/>
                </a:solidFill>
                <a:latin typeface="Arial Narrow"/>
                <a:cs typeface="Arial Narrow"/>
              </a:rPr>
              <a:t>, </a:t>
            </a:r>
            <a:r>
              <a:rPr lang="en-US" sz="2000" dirty="0">
                <a:solidFill>
                  <a:srgbClr val="C81C5C"/>
                </a:solidFill>
                <a:latin typeface="Courier New"/>
                <a:cs typeface="Courier New"/>
              </a:rPr>
              <a:t>h(n)=</a:t>
            </a:r>
            <a:r>
              <a:rPr lang="en-US" sz="2000" dirty="0" smtClean="0">
                <a:solidFill>
                  <a:srgbClr val="C81C5C"/>
                </a:solidFill>
                <a:latin typeface="Courier New"/>
                <a:cs typeface="Courier New"/>
              </a:rPr>
              <a:t>0.</a:t>
            </a:r>
            <a:endParaRPr lang="pt-BR" sz="2000" dirty="0">
              <a:solidFill>
                <a:srgbClr val="C81C5C"/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261329985"/>
      </p:ext>
    </p:extLst>
  </p:cSld>
  <p:clrMapOvr>
    <a:masterClrMapping/>
  </p:clrMapOvr>
  <p:transition xmlns:p14="http://schemas.microsoft.com/office/powerpoint/2010/main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 smtClean="0"/>
              <a:t> Com informação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3580" y="4781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196752"/>
            <a:ext cx="8352928" cy="538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r>
              <a:rPr lang="x-none" sz="2200" b="1" dirty="0" smtClean="0">
                <a:latin typeface="Arial"/>
                <a:cs typeface="Arial"/>
              </a:rPr>
              <a:t>Voltando ao problema de chegar a Bucareste</a:t>
            </a:r>
            <a:r>
              <a:rPr lang="mr-IN" sz="2200" b="1" dirty="0" smtClean="0">
                <a:latin typeface="Arial"/>
                <a:cs typeface="Arial"/>
              </a:rPr>
              <a:t>…</a:t>
            </a:r>
            <a:endParaRPr lang="pt-BR" sz="2000" b="1" dirty="0">
              <a:solidFill>
                <a:srgbClr val="C81C5C"/>
              </a:solidFill>
              <a:latin typeface="Arial Narrow"/>
              <a:cs typeface="Arial Narrow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r>
              <a:rPr lang="pt-BR" sz="2400" b="1" dirty="0" smtClean="0">
                <a:solidFill>
                  <a:srgbClr val="C81C5C"/>
                </a:solidFill>
                <a:latin typeface="Arial Narrow"/>
                <a:cs typeface="Arial Narrow"/>
              </a:rPr>
              <a:t>Heurística: </a:t>
            </a:r>
            <a:r>
              <a:rPr lang="pt-BR" sz="2400" dirty="0" smtClean="0">
                <a:solidFill>
                  <a:srgbClr val="C81C5C"/>
                </a:solidFill>
                <a:latin typeface="Arial Narrow"/>
                <a:cs typeface="Arial Narrow"/>
              </a:rPr>
              <a:t>distância em linha reta até Bucareste </a:t>
            </a:r>
            <a:r>
              <a:rPr lang="mr-IN" sz="2400" dirty="0" smtClean="0">
                <a:solidFill>
                  <a:srgbClr val="C81C5C"/>
                </a:solidFill>
                <a:latin typeface="Arial Narrow"/>
                <a:cs typeface="Arial Narrow"/>
              </a:rPr>
              <a:t>–</a:t>
            </a:r>
            <a:r>
              <a:rPr lang="pt-BR" sz="2400" dirty="0" smtClean="0">
                <a:solidFill>
                  <a:srgbClr val="C81C5C"/>
                </a:solidFill>
                <a:latin typeface="Arial Narrow"/>
                <a:cs typeface="Arial Narrow"/>
              </a:rPr>
              <a:t> H</a:t>
            </a:r>
            <a:r>
              <a:rPr lang="pt-BR" sz="2400" baseline="-25000" dirty="0" smtClean="0">
                <a:solidFill>
                  <a:srgbClr val="C81C5C"/>
                </a:solidFill>
                <a:latin typeface="Arial Narrow"/>
                <a:cs typeface="Arial Narrow"/>
              </a:rPr>
              <a:t>DLR</a:t>
            </a:r>
            <a:r>
              <a:rPr lang="pt-BR" sz="2400" dirty="0">
                <a:solidFill>
                  <a:srgbClr val="C81C5C"/>
                </a:solidFill>
                <a:latin typeface="Arial Narrow"/>
                <a:cs typeface="Arial Narrow"/>
              </a:rPr>
              <a:t> </a:t>
            </a:r>
            <a:endParaRPr lang="pt-BR" sz="2400" dirty="0" smtClean="0">
              <a:solidFill>
                <a:srgbClr val="C81C5C"/>
              </a:solidFill>
              <a:latin typeface="Arial Narrow"/>
              <a:cs typeface="Arial Narrow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pt-BR" sz="2400" dirty="0">
              <a:solidFill>
                <a:srgbClr val="C81C5C"/>
              </a:solidFill>
              <a:latin typeface="Arial Narrow"/>
              <a:cs typeface="Arial Narrow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pt-BR" sz="2400" dirty="0" smtClean="0">
              <a:solidFill>
                <a:srgbClr val="C81C5C"/>
              </a:solidFill>
              <a:latin typeface="Arial Narrow"/>
              <a:cs typeface="Arial Narrow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pt-BR" sz="2400" dirty="0">
              <a:solidFill>
                <a:srgbClr val="C81C5C"/>
              </a:solidFill>
              <a:latin typeface="Arial Narrow"/>
              <a:cs typeface="Arial Narrow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pt-BR" sz="2400" dirty="0" smtClean="0">
              <a:solidFill>
                <a:srgbClr val="C81C5C"/>
              </a:solidFill>
              <a:latin typeface="Arial Narrow"/>
              <a:cs typeface="Arial Narrow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pt-BR" sz="2400" dirty="0">
              <a:solidFill>
                <a:srgbClr val="C81C5C"/>
              </a:solidFill>
              <a:latin typeface="Arial Narrow"/>
              <a:cs typeface="Arial Narrow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pt-BR" sz="2400" dirty="0" smtClean="0">
              <a:solidFill>
                <a:srgbClr val="C81C5C"/>
              </a:solidFill>
              <a:latin typeface="Arial Narrow"/>
              <a:cs typeface="Arial Narrow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pt-BR" sz="2400" dirty="0">
              <a:solidFill>
                <a:srgbClr val="C81C5C"/>
              </a:solidFill>
              <a:latin typeface="Arial Narrow"/>
              <a:cs typeface="Arial Narrow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pt-BR" sz="2400" dirty="0">
              <a:solidFill>
                <a:srgbClr val="C81C5C"/>
              </a:solidFill>
              <a:latin typeface="Arial Narrow"/>
              <a:cs typeface="Arial Narrow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r>
              <a:rPr lang="pt-BR" sz="2000" dirty="0"/>
              <a:t>Os valores </a:t>
            </a:r>
            <a:r>
              <a:rPr lang="pt-BR" sz="2000" dirty="0">
                <a:solidFill>
                  <a:srgbClr val="C81C5C"/>
                </a:solidFill>
                <a:latin typeface="Arial Narrow"/>
                <a:cs typeface="Arial Narrow"/>
              </a:rPr>
              <a:t>H</a:t>
            </a:r>
            <a:r>
              <a:rPr lang="pt-BR" sz="2000" baseline="-25000" dirty="0">
                <a:solidFill>
                  <a:srgbClr val="C81C5C"/>
                </a:solidFill>
                <a:latin typeface="Arial Narrow"/>
                <a:cs typeface="Arial Narrow"/>
              </a:rPr>
              <a:t>DLR</a:t>
            </a:r>
            <a:r>
              <a:rPr lang="pt-BR" sz="2000" dirty="0" smtClean="0"/>
              <a:t> não fazem parte dos dados </a:t>
            </a:r>
            <a:r>
              <a:rPr lang="pt-BR" sz="2000" dirty="0"/>
              <a:t>na </a:t>
            </a:r>
            <a:r>
              <a:rPr lang="pt-BR" sz="2000" dirty="0" smtClean="0"/>
              <a:t>definição </a:t>
            </a:r>
            <a:r>
              <a:rPr lang="pt-BR" sz="2000" dirty="0"/>
              <a:t>do </a:t>
            </a:r>
            <a:r>
              <a:rPr lang="pt-BR" sz="2000" dirty="0" smtClean="0"/>
              <a:t>problema!</a:t>
            </a: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r>
              <a:rPr lang="pt-BR" sz="2000" dirty="0" smtClean="0"/>
              <a:t>É necessário experiência no </a:t>
            </a:r>
            <a:r>
              <a:rPr lang="pt-BR" sz="2000" b="1" dirty="0" smtClean="0"/>
              <a:t>contexto</a:t>
            </a:r>
            <a:r>
              <a:rPr lang="pt-BR" sz="2000" dirty="0" smtClean="0"/>
              <a:t> do problema para </a:t>
            </a:r>
            <a:r>
              <a:rPr lang="pt-BR" sz="2000" dirty="0"/>
              <a:t>saber que </a:t>
            </a:r>
            <a:r>
              <a:rPr lang="pt-BR" sz="2000" dirty="0" smtClean="0">
                <a:solidFill>
                  <a:srgbClr val="C81C5C"/>
                </a:solidFill>
                <a:latin typeface="Arial Narrow"/>
                <a:cs typeface="Arial Narrow"/>
              </a:rPr>
              <a:t>H</a:t>
            </a:r>
            <a:r>
              <a:rPr lang="pt-BR" sz="2000" baseline="-25000" dirty="0" smtClean="0">
                <a:solidFill>
                  <a:srgbClr val="C81C5C"/>
                </a:solidFill>
                <a:latin typeface="Arial Narrow"/>
                <a:cs typeface="Arial Narrow"/>
              </a:rPr>
              <a:t>DLR </a:t>
            </a:r>
            <a:r>
              <a:rPr lang="pt-BR" sz="2000" dirty="0" smtClean="0"/>
              <a:t>e é uma heurística útil por estar relacionada com distâncias reais.</a:t>
            </a:r>
            <a:endParaRPr lang="mr-IN" sz="2000" dirty="0" smtClean="0"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565" r="1578" b="-1"/>
          <a:stretch/>
        </p:blipFill>
        <p:spPr>
          <a:xfrm>
            <a:off x="2771800" y="2204864"/>
            <a:ext cx="3614454" cy="322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26213"/>
      </p:ext>
    </p:extLst>
  </p:cSld>
  <p:clrMapOvr>
    <a:masterClrMapping/>
  </p:clrMapOvr>
  <p:transition xmlns:p14="http://schemas.microsoft.com/office/powerpoint/2010/main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 smtClean="0"/>
              <a:t> Com informação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3580" y="4781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196752"/>
            <a:ext cx="8352928" cy="5570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r>
              <a:rPr lang="x-none" sz="2200" b="1" dirty="0" smtClean="0">
                <a:latin typeface="Arial"/>
                <a:cs typeface="Arial"/>
              </a:rPr>
              <a:t>Voltando ao problema de chegar a Bucareste</a:t>
            </a:r>
            <a:r>
              <a:rPr lang="mr-IN" sz="2200" b="1" dirty="0" smtClean="0">
                <a:latin typeface="Arial"/>
                <a:cs typeface="Arial"/>
              </a:rPr>
              <a:t>…</a:t>
            </a:r>
            <a:endParaRPr lang="pt-BR" sz="2000" b="1" dirty="0">
              <a:solidFill>
                <a:srgbClr val="C81C5C"/>
              </a:solidFill>
              <a:latin typeface="Arial Narrow"/>
              <a:cs typeface="Arial Narrow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r>
              <a:rPr lang="pt-BR" sz="2400" b="1" dirty="0" smtClean="0">
                <a:solidFill>
                  <a:srgbClr val="C81C5C"/>
                </a:solidFill>
                <a:latin typeface="Arial Narrow"/>
                <a:cs typeface="Arial Narrow"/>
              </a:rPr>
              <a:t>Heurística: </a:t>
            </a:r>
            <a:r>
              <a:rPr lang="pt-BR" sz="2400" dirty="0" smtClean="0">
                <a:solidFill>
                  <a:srgbClr val="C81C5C"/>
                </a:solidFill>
                <a:latin typeface="Arial Narrow"/>
                <a:cs typeface="Arial Narrow"/>
              </a:rPr>
              <a:t>distância em linha reta até Bucareste </a:t>
            </a:r>
            <a:r>
              <a:rPr lang="mr-IN" sz="2400" dirty="0" smtClean="0">
                <a:solidFill>
                  <a:srgbClr val="C81C5C"/>
                </a:solidFill>
                <a:latin typeface="Arial Narrow"/>
                <a:cs typeface="Arial Narrow"/>
              </a:rPr>
              <a:t>–</a:t>
            </a:r>
            <a:r>
              <a:rPr lang="pt-BR" sz="2400" dirty="0" smtClean="0">
                <a:solidFill>
                  <a:srgbClr val="C81C5C"/>
                </a:solidFill>
                <a:latin typeface="Arial Narrow"/>
                <a:cs typeface="Arial Narrow"/>
              </a:rPr>
              <a:t> H</a:t>
            </a:r>
            <a:r>
              <a:rPr lang="pt-BR" sz="2400" baseline="-25000" dirty="0" smtClean="0">
                <a:solidFill>
                  <a:srgbClr val="C81C5C"/>
                </a:solidFill>
                <a:latin typeface="Arial Narrow"/>
                <a:cs typeface="Arial Narrow"/>
              </a:rPr>
              <a:t>DLR</a:t>
            </a: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pt-BR" sz="2400" baseline="-25000" dirty="0">
              <a:solidFill>
                <a:srgbClr val="C81C5C"/>
              </a:solidFill>
              <a:latin typeface="Arial Narrow"/>
              <a:cs typeface="Arial Narrow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r>
              <a:rPr lang="pt-BR" sz="2400" dirty="0" smtClean="0">
                <a:solidFill>
                  <a:srgbClr val="C81C5C"/>
                </a:solidFill>
                <a:latin typeface="Arial Narrow"/>
                <a:cs typeface="Arial Narrow"/>
              </a:rPr>
              <a:t> </a:t>
            </a: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pt-BR" sz="2400" dirty="0">
              <a:solidFill>
                <a:srgbClr val="C81C5C"/>
              </a:solidFill>
              <a:latin typeface="Arial Narrow"/>
              <a:cs typeface="Arial Narrow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pt-BR" sz="2400" dirty="0" smtClean="0">
              <a:solidFill>
                <a:srgbClr val="C81C5C"/>
              </a:solidFill>
              <a:latin typeface="Arial Narrow"/>
              <a:cs typeface="Arial Narrow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pt-BR" sz="2400" dirty="0">
              <a:solidFill>
                <a:srgbClr val="C81C5C"/>
              </a:solidFill>
              <a:latin typeface="Arial Narrow"/>
              <a:cs typeface="Arial Narrow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pt-BR" sz="2400" dirty="0" smtClean="0">
              <a:solidFill>
                <a:srgbClr val="C81C5C"/>
              </a:solidFill>
              <a:latin typeface="Arial Narrow"/>
              <a:cs typeface="Arial Narrow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pt-BR" sz="2400" dirty="0">
              <a:solidFill>
                <a:srgbClr val="C81C5C"/>
              </a:solidFill>
              <a:latin typeface="Arial Narrow"/>
              <a:cs typeface="Arial Narrow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pt-BR" sz="2400" dirty="0" smtClean="0">
              <a:solidFill>
                <a:srgbClr val="C81C5C"/>
              </a:solidFill>
              <a:latin typeface="Arial Narrow"/>
              <a:cs typeface="Arial Narrow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pt-BR" sz="2400" dirty="0">
              <a:solidFill>
                <a:srgbClr val="C81C5C"/>
              </a:solidFill>
              <a:latin typeface="Arial Narrow"/>
              <a:cs typeface="Arial Narrow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pt-BR" sz="2400" baseline="30000" dirty="0" smtClean="0"/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r>
              <a:rPr lang="pt-BR" sz="2000" b="1" dirty="0" smtClean="0">
                <a:solidFill>
                  <a:srgbClr val="C81C5C"/>
                </a:solidFill>
                <a:latin typeface="Arial"/>
                <a:cs typeface="Arial"/>
              </a:rPr>
              <a:t>A heurística não é ótima</a:t>
            </a:r>
            <a:r>
              <a:rPr lang="pt-BR" sz="1800" dirty="0" smtClean="0">
                <a:solidFill>
                  <a:srgbClr val="C81C5C"/>
                </a:solidFill>
                <a:latin typeface="Arial"/>
                <a:cs typeface="Arial"/>
              </a:rPr>
              <a:t>: </a:t>
            </a:r>
            <a:r>
              <a:rPr lang="pt-BR" sz="1800" dirty="0">
                <a:solidFill>
                  <a:srgbClr val="C81C5C"/>
                </a:solidFill>
                <a:latin typeface="Arial"/>
                <a:cs typeface="Arial"/>
              </a:rPr>
              <a:t>o</a:t>
            </a:r>
            <a:r>
              <a:rPr lang="pt-BR" sz="1800" dirty="0" smtClean="0">
                <a:solidFill>
                  <a:srgbClr val="C81C5C"/>
                </a:solidFill>
                <a:latin typeface="Arial"/>
                <a:cs typeface="Arial"/>
              </a:rPr>
              <a:t> </a:t>
            </a:r>
            <a:r>
              <a:rPr lang="en-US" sz="1800" dirty="0" smtClean="0">
                <a:solidFill>
                  <a:srgbClr val="C81C5C"/>
                </a:solidFill>
                <a:latin typeface="Arial"/>
                <a:cs typeface="Arial"/>
              </a:rPr>
              <a:t>C</a:t>
            </a:r>
            <a:r>
              <a:rPr lang="pt-BR" sz="1800" dirty="0" smtClean="0">
                <a:solidFill>
                  <a:srgbClr val="C81C5C"/>
                </a:solidFill>
                <a:latin typeface="Arial"/>
                <a:cs typeface="Arial"/>
              </a:rPr>
              <a:t>aminho passando </a:t>
            </a:r>
            <a:r>
              <a:rPr lang="pt-BR" sz="1800" dirty="0">
                <a:solidFill>
                  <a:srgbClr val="C81C5C"/>
                </a:solidFill>
                <a:latin typeface="Arial"/>
                <a:cs typeface="Arial"/>
              </a:rPr>
              <a:t>por Sibiu e </a:t>
            </a:r>
            <a:r>
              <a:rPr lang="pt-BR" sz="1800" dirty="0" err="1">
                <a:solidFill>
                  <a:srgbClr val="C81C5C"/>
                </a:solidFill>
                <a:latin typeface="Arial"/>
                <a:cs typeface="Arial"/>
              </a:rPr>
              <a:t>Fagaras</a:t>
            </a:r>
            <a:r>
              <a:rPr lang="pt-BR" sz="1800" dirty="0">
                <a:solidFill>
                  <a:srgbClr val="C81C5C"/>
                </a:solidFill>
                <a:latin typeface="Arial"/>
                <a:cs typeface="Arial"/>
              </a:rPr>
              <a:t> é </a:t>
            </a:r>
            <a:r>
              <a:rPr lang="pt-BR" sz="1800" u="sng" dirty="0">
                <a:solidFill>
                  <a:srgbClr val="C81C5C"/>
                </a:solidFill>
                <a:latin typeface="Arial"/>
                <a:cs typeface="Arial"/>
              </a:rPr>
              <a:t>32 </a:t>
            </a:r>
            <a:r>
              <a:rPr lang="pt-BR" sz="1800" u="sng" dirty="0" smtClean="0">
                <a:solidFill>
                  <a:srgbClr val="C81C5C"/>
                </a:solidFill>
                <a:latin typeface="Arial"/>
                <a:cs typeface="Arial"/>
              </a:rPr>
              <a:t>quilômetros </a:t>
            </a:r>
            <a:r>
              <a:rPr lang="pt-BR" sz="1800" u="sng" dirty="0">
                <a:solidFill>
                  <a:srgbClr val="C81C5C"/>
                </a:solidFill>
                <a:latin typeface="Arial"/>
                <a:cs typeface="Arial"/>
              </a:rPr>
              <a:t>mais longo</a:t>
            </a:r>
            <a:r>
              <a:rPr lang="pt-BR" sz="1800" b="1" dirty="0">
                <a:solidFill>
                  <a:srgbClr val="C81C5C"/>
                </a:solidFill>
                <a:latin typeface="Arial"/>
                <a:cs typeface="Arial"/>
              </a:rPr>
              <a:t> </a:t>
            </a:r>
            <a:r>
              <a:rPr lang="pt-BR" sz="1800" dirty="0">
                <a:solidFill>
                  <a:srgbClr val="C81C5C"/>
                </a:solidFill>
                <a:latin typeface="Arial"/>
                <a:cs typeface="Arial"/>
              </a:rPr>
              <a:t>que o caminho por </a:t>
            </a:r>
            <a:r>
              <a:rPr lang="pt-BR" sz="1800" dirty="0" err="1">
                <a:solidFill>
                  <a:srgbClr val="C81C5C"/>
                </a:solidFill>
                <a:latin typeface="Arial"/>
                <a:cs typeface="Arial"/>
              </a:rPr>
              <a:t>Rimmicu</a:t>
            </a:r>
            <a:r>
              <a:rPr lang="pt-BR" sz="1800" dirty="0">
                <a:solidFill>
                  <a:srgbClr val="C81C5C"/>
                </a:solidFill>
                <a:latin typeface="Arial"/>
                <a:cs typeface="Arial"/>
              </a:rPr>
              <a:t> </a:t>
            </a:r>
            <a:r>
              <a:rPr lang="pt-BR" sz="1800" dirty="0" err="1">
                <a:solidFill>
                  <a:srgbClr val="C81C5C"/>
                </a:solidFill>
                <a:latin typeface="Arial"/>
                <a:cs typeface="Arial"/>
              </a:rPr>
              <a:t>Vilcea</a:t>
            </a:r>
            <a:r>
              <a:rPr lang="pt-BR" sz="1800" dirty="0">
                <a:solidFill>
                  <a:srgbClr val="C81C5C"/>
                </a:solidFill>
                <a:latin typeface="Arial"/>
                <a:cs typeface="Arial"/>
              </a:rPr>
              <a:t> e Pitesti.</a:t>
            </a:r>
            <a:endParaRPr lang="en-US" sz="1800" dirty="0">
              <a:solidFill>
                <a:srgbClr val="C81C5C"/>
              </a:solidFill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3568" y="2132856"/>
            <a:ext cx="4032448" cy="39515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1565" r="1578" b="-1"/>
          <a:stretch/>
        </p:blipFill>
        <p:spPr>
          <a:xfrm>
            <a:off x="4932040" y="2492896"/>
            <a:ext cx="3870035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135895"/>
      </p:ext>
    </p:extLst>
  </p:cSld>
  <p:clrMapOvr>
    <a:masterClrMapping/>
  </p:clrMapOvr>
  <p:transition xmlns:p14="http://schemas.microsoft.com/office/powerpoint/2010/main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 smtClean="0"/>
              <a:t> Com informação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3580" y="4781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916832"/>
            <a:ext cx="8352928" cy="2872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200" b="1" dirty="0" smtClean="0">
                <a:latin typeface="Arial"/>
                <a:cs typeface="Arial"/>
              </a:rPr>
              <a:t>Busca A*: </a:t>
            </a:r>
            <a:r>
              <a:rPr lang="x-none" sz="2200" dirty="0" smtClean="0">
                <a:latin typeface="Arial"/>
                <a:cs typeface="Arial"/>
              </a:rPr>
              <a:t>também guiada pela melhor escolha, mas </a:t>
            </a:r>
            <a:r>
              <a:rPr lang="x-none" sz="2200" u="sng" dirty="0" smtClean="0">
                <a:latin typeface="Arial"/>
                <a:cs typeface="Arial"/>
              </a:rPr>
              <a:t>minimiza o custo total estimado</a:t>
            </a:r>
            <a:r>
              <a:rPr lang="x-none" sz="2200" dirty="0" smtClean="0">
                <a:latin typeface="Arial"/>
                <a:cs typeface="Arial"/>
              </a:rPr>
              <a:t> da solução.</a:t>
            </a: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000" dirty="0" smtClean="0">
                <a:solidFill>
                  <a:srgbClr val="C81C5C"/>
                </a:solidFill>
                <a:latin typeface="Arial"/>
                <a:cs typeface="Arial"/>
              </a:rPr>
              <a:t>Função de avaliação </a:t>
            </a:r>
            <a:r>
              <a:rPr lang="x-none" sz="2000" b="1" dirty="0" smtClean="0">
                <a:solidFill>
                  <a:srgbClr val="C81C5C"/>
                </a:solidFill>
                <a:latin typeface="Courier New"/>
                <a:cs typeface="Courier New"/>
              </a:rPr>
              <a:t>f(n)</a:t>
            </a:r>
            <a:r>
              <a:rPr lang="x-none" sz="2000" b="1" dirty="0" smtClean="0">
                <a:solidFill>
                  <a:srgbClr val="C81C5C"/>
                </a:solidFill>
                <a:latin typeface="Arial"/>
                <a:cs typeface="Arial"/>
              </a:rPr>
              <a:t> = </a:t>
            </a:r>
            <a:r>
              <a:rPr lang="x-none" sz="2000" b="1" dirty="0" smtClean="0">
                <a:solidFill>
                  <a:srgbClr val="C81C5C"/>
                </a:solidFill>
                <a:latin typeface="Courier New"/>
                <a:cs typeface="Courier New"/>
              </a:rPr>
              <a:t>g(n)</a:t>
            </a:r>
            <a:r>
              <a:rPr lang="x-none" sz="2000" b="1" dirty="0" smtClean="0">
                <a:solidFill>
                  <a:srgbClr val="C81C5C"/>
                </a:solidFill>
                <a:latin typeface="Arial"/>
                <a:cs typeface="Arial"/>
              </a:rPr>
              <a:t> + </a:t>
            </a:r>
            <a:r>
              <a:rPr lang="x-none" sz="2000" b="1" dirty="0" smtClean="0">
                <a:solidFill>
                  <a:srgbClr val="C81C5C"/>
                </a:solidFill>
                <a:latin typeface="Courier New"/>
                <a:cs typeface="Courier New"/>
              </a:rPr>
              <a:t>h(n)</a:t>
            </a:r>
            <a:r>
              <a:rPr lang="x-none" sz="2000" b="1" dirty="0" smtClean="0">
                <a:solidFill>
                  <a:srgbClr val="C81C5C"/>
                </a:solidFill>
                <a:latin typeface="Arial"/>
                <a:cs typeface="Arial"/>
              </a:rPr>
              <a:t>.</a:t>
            </a: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000" dirty="0">
                <a:solidFill>
                  <a:srgbClr val="C81C5C"/>
                </a:solidFill>
                <a:latin typeface="Courier New"/>
                <a:cs typeface="Courier New"/>
              </a:rPr>
              <a:t>g</a:t>
            </a:r>
            <a:r>
              <a:rPr lang="x-none" sz="2000" dirty="0" smtClean="0">
                <a:solidFill>
                  <a:srgbClr val="C81C5C"/>
                </a:solidFill>
                <a:latin typeface="Courier New"/>
                <a:cs typeface="Courier New"/>
              </a:rPr>
              <a:t>(n)</a:t>
            </a:r>
            <a:r>
              <a:rPr lang="x-none" sz="2000" dirty="0" smtClean="0">
                <a:solidFill>
                  <a:srgbClr val="C81C5C"/>
                </a:solidFill>
                <a:latin typeface="Arial"/>
                <a:cs typeface="Arial"/>
              </a:rPr>
              <a:t> é o custo para alcançar cada nó e </a:t>
            </a:r>
            <a:r>
              <a:rPr lang="x-none" sz="2000" b="1" dirty="0" smtClean="0">
                <a:solidFill>
                  <a:srgbClr val="C81C5C"/>
                </a:solidFill>
                <a:latin typeface="Arial"/>
                <a:cs typeface="Arial"/>
              </a:rPr>
              <a:t> </a:t>
            </a:r>
            <a:r>
              <a:rPr lang="x-none" sz="2000" dirty="0" smtClean="0">
                <a:solidFill>
                  <a:srgbClr val="C81C5C"/>
                </a:solidFill>
                <a:latin typeface="Courier New"/>
                <a:cs typeface="Courier New"/>
              </a:rPr>
              <a:t>h(n)</a:t>
            </a:r>
            <a:r>
              <a:rPr lang="x-none" sz="2000" dirty="0" smtClean="0">
                <a:solidFill>
                  <a:srgbClr val="C81C5C"/>
                </a:solidFill>
                <a:latin typeface="Arial"/>
                <a:cs typeface="Arial"/>
              </a:rPr>
              <a:t> é </a:t>
            </a:r>
            <a:r>
              <a:rPr lang="x-none" sz="2000" dirty="0">
                <a:solidFill>
                  <a:srgbClr val="C81C5C"/>
                </a:solidFill>
                <a:latin typeface="Arial"/>
                <a:cs typeface="Arial"/>
              </a:rPr>
              <a:t>o custo </a:t>
            </a:r>
            <a:r>
              <a:rPr lang="x-none" sz="2000" dirty="0" smtClean="0">
                <a:solidFill>
                  <a:srgbClr val="C81C5C"/>
                </a:solidFill>
                <a:latin typeface="Arial"/>
                <a:cs typeface="Arial"/>
              </a:rPr>
              <a:t>para ir do nó atual até o objetivo.</a:t>
            </a: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pt-BR" sz="2000" dirty="0">
                <a:solidFill>
                  <a:srgbClr val="C81C5C"/>
                </a:solidFill>
                <a:latin typeface="Courier New"/>
                <a:cs typeface="Courier New"/>
              </a:rPr>
              <a:t>h</a:t>
            </a:r>
            <a:r>
              <a:rPr lang="pt-BR" sz="2000" dirty="0" smtClean="0">
                <a:solidFill>
                  <a:srgbClr val="C81C5C"/>
                </a:solidFill>
                <a:latin typeface="Courier New"/>
                <a:cs typeface="Courier New"/>
              </a:rPr>
              <a:t>(</a:t>
            </a:r>
            <a:r>
              <a:rPr lang="pt-BR" sz="2000" dirty="0" err="1" smtClean="0">
                <a:solidFill>
                  <a:srgbClr val="C81C5C"/>
                </a:solidFill>
                <a:latin typeface="Courier New"/>
                <a:cs typeface="Courier New"/>
              </a:rPr>
              <a:t>n</a:t>
            </a:r>
            <a:r>
              <a:rPr lang="pt-BR" sz="2000" dirty="0" smtClean="0">
                <a:solidFill>
                  <a:srgbClr val="C81C5C"/>
                </a:solidFill>
                <a:latin typeface="Courier New"/>
                <a:cs typeface="Courier New"/>
              </a:rPr>
              <a:t>)</a:t>
            </a:r>
            <a:r>
              <a:rPr lang="pt-BR" sz="2000" dirty="0" smtClean="0">
                <a:solidFill>
                  <a:srgbClr val="C81C5C"/>
                </a:solidFill>
                <a:latin typeface="Arial"/>
                <a:cs typeface="Arial"/>
              </a:rPr>
              <a:t> deve ser admissível: nunca superestimar o custo para alcançar o objetivo.</a:t>
            </a: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pt-BR" sz="2000" dirty="0" smtClean="0">
                <a:solidFill>
                  <a:srgbClr val="C81C5C"/>
                </a:solidFill>
                <a:latin typeface="Arial"/>
                <a:cs typeface="Arial"/>
              </a:rPr>
              <a:t>Permite voltar uma decisão.</a:t>
            </a:r>
            <a:endParaRPr lang="pt-BR" sz="2000" dirty="0">
              <a:solidFill>
                <a:srgbClr val="C81C5C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4933315"/>
      </p:ext>
    </p:extLst>
  </p:cSld>
  <p:clrMapOvr>
    <a:masterClrMapping/>
  </p:clrMapOvr>
  <p:transition xmlns:p14="http://schemas.microsoft.com/office/powerpoint/2010/main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 smtClean="0"/>
              <a:t> Com informação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3580" y="4781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07704" y="2132856"/>
            <a:ext cx="5256584" cy="4493724"/>
          </a:xfrm>
          <a:prstGeom prst="rect">
            <a:avLst/>
          </a:prstGeom>
        </p:spPr>
      </p:pic>
      <p:sp>
        <p:nvSpPr>
          <p:cNvPr id="8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196752"/>
            <a:ext cx="8352928" cy="864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r>
              <a:rPr lang="x-none" sz="2200" b="1" dirty="0" smtClean="0">
                <a:latin typeface="Arial"/>
                <a:cs typeface="Arial"/>
              </a:rPr>
              <a:t>Voltando ao problema de chegar a Bucareste</a:t>
            </a:r>
            <a:r>
              <a:rPr lang="mr-IN" sz="2200" b="1" dirty="0" smtClean="0">
                <a:latin typeface="Arial"/>
                <a:cs typeface="Arial"/>
              </a:rPr>
              <a:t>…</a:t>
            </a:r>
            <a:endParaRPr lang="pt-BR" sz="2000" b="1" dirty="0">
              <a:solidFill>
                <a:srgbClr val="C81C5C"/>
              </a:solidFill>
              <a:latin typeface="Arial Narrow"/>
              <a:cs typeface="Arial Narrow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r>
              <a:rPr lang="pt-BR" sz="2400" b="1" dirty="0" smtClean="0">
                <a:solidFill>
                  <a:srgbClr val="C81C5C"/>
                </a:solidFill>
                <a:latin typeface="Arial Narrow"/>
                <a:cs typeface="Arial Narrow"/>
              </a:rPr>
              <a:t>Heurística: </a:t>
            </a:r>
            <a:r>
              <a:rPr lang="pt-BR" sz="2400" dirty="0" smtClean="0">
                <a:solidFill>
                  <a:srgbClr val="C81C5C"/>
                </a:solidFill>
                <a:latin typeface="Arial Narrow"/>
                <a:cs typeface="Arial Narrow"/>
              </a:rPr>
              <a:t>distância em linha reta até Bucareste </a:t>
            </a:r>
            <a:r>
              <a:rPr lang="mr-IN" sz="2400" dirty="0" smtClean="0">
                <a:solidFill>
                  <a:srgbClr val="C81C5C"/>
                </a:solidFill>
                <a:latin typeface="Arial Narrow"/>
                <a:cs typeface="Arial Narrow"/>
              </a:rPr>
              <a:t>–</a:t>
            </a:r>
            <a:r>
              <a:rPr lang="pt-BR" sz="2400" dirty="0" smtClean="0">
                <a:solidFill>
                  <a:srgbClr val="C81C5C"/>
                </a:solidFill>
                <a:latin typeface="Arial Narrow"/>
                <a:cs typeface="Arial Narrow"/>
              </a:rPr>
              <a:t> H</a:t>
            </a:r>
            <a:r>
              <a:rPr lang="pt-BR" sz="2400" baseline="-25000" dirty="0" smtClean="0">
                <a:solidFill>
                  <a:srgbClr val="C81C5C"/>
                </a:solidFill>
                <a:latin typeface="Arial Narrow"/>
                <a:cs typeface="Arial Narrow"/>
              </a:rPr>
              <a:t>DLR</a:t>
            </a:r>
          </a:p>
        </p:txBody>
      </p:sp>
    </p:spTree>
    <p:extLst>
      <p:ext uri="{BB962C8B-B14F-4D97-AF65-F5344CB8AC3E}">
        <p14:creationId xmlns:p14="http://schemas.microsoft.com/office/powerpoint/2010/main" val="2956704997"/>
      </p:ext>
    </p:extLst>
  </p:cSld>
  <p:clrMapOvr>
    <a:masterClrMapping/>
  </p:clrMapOvr>
  <p:transition xmlns:p14="http://schemas.microsoft.com/office/powerpoint/2010/main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BUSCAS</a:t>
            </a:r>
            <a:endParaRPr lang="en-US" dirty="0"/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844824"/>
            <a:ext cx="7344816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457200" indent="-457200" algn="just" eaLnBrk="1" hangingPunct="1">
              <a:spcBef>
                <a:spcPct val="0"/>
              </a:spcBef>
              <a:spcAft>
                <a:spcPts val="1500"/>
              </a:spcAft>
              <a:buFont typeface="+mj-lt"/>
              <a:buAutoNum type="arabicPeriod"/>
            </a:pPr>
            <a:r>
              <a:rPr lang="x-none" sz="2400" b="1" i="1" dirty="0" smtClean="0">
                <a:solidFill>
                  <a:schemeClr val="bg1"/>
                </a:solidFill>
                <a:latin typeface="Arial"/>
                <a:cs typeface="Arial"/>
              </a:rPr>
              <a:t>Definições e exemplos</a:t>
            </a:r>
          </a:p>
          <a:p>
            <a:pPr marL="457200" indent="-457200" algn="just" eaLnBrk="1" hangingPunct="1">
              <a:spcBef>
                <a:spcPct val="0"/>
              </a:spcBef>
              <a:spcAft>
                <a:spcPts val="1500"/>
              </a:spcAft>
              <a:buFont typeface="+mj-lt"/>
              <a:buAutoNum type="arabicPeriod"/>
            </a:pPr>
            <a:r>
              <a:rPr lang="x-none" sz="2400" b="1" i="1" dirty="0" smtClean="0">
                <a:solidFill>
                  <a:schemeClr val="bg1"/>
                </a:solidFill>
                <a:latin typeface="Arial"/>
                <a:cs typeface="Arial"/>
              </a:rPr>
              <a:t>Buscas sem informação</a:t>
            </a:r>
          </a:p>
          <a:p>
            <a:pPr marL="457200" indent="-457200" algn="just" eaLnBrk="1" hangingPunct="1">
              <a:spcBef>
                <a:spcPct val="0"/>
              </a:spcBef>
              <a:spcAft>
                <a:spcPts val="1500"/>
              </a:spcAft>
              <a:buFont typeface="+mj-lt"/>
              <a:buAutoNum type="arabicPeriod"/>
            </a:pPr>
            <a:r>
              <a:rPr lang="x-none" sz="2400" b="1" i="1" dirty="0" smtClean="0">
                <a:solidFill>
                  <a:schemeClr val="bg1"/>
                </a:solidFill>
                <a:latin typeface="Arial"/>
                <a:cs typeface="Arial"/>
              </a:rPr>
              <a:t>Buscas com informação</a:t>
            </a:r>
          </a:p>
          <a:p>
            <a:pPr marL="457200" indent="-457200" algn="just" eaLnBrk="1" hangingPunct="1">
              <a:spcBef>
                <a:spcPct val="0"/>
              </a:spcBef>
              <a:spcAft>
                <a:spcPts val="1500"/>
              </a:spcAft>
              <a:buFont typeface="+mj-lt"/>
              <a:buAutoNum type="arabicPeriod"/>
            </a:pPr>
            <a:r>
              <a:rPr lang="x-none" sz="2400" b="1" i="1" dirty="0" smtClean="0">
                <a:solidFill>
                  <a:schemeClr val="bg1"/>
                </a:solidFill>
                <a:latin typeface="Arial"/>
                <a:cs typeface="Arial"/>
              </a:rPr>
              <a:t>Busca local</a:t>
            </a:r>
          </a:p>
          <a:p>
            <a:pPr marL="457200" indent="-457200" algn="just" eaLnBrk="1" hangingPunct="1">
              <a:spcBef>
                <a:spcPct val="0"/>
              </a:spcBef>
              <a:spcAft>
                <a:spcPts val="1500"/>
              </a:spcAft>
              <a:buFont typeface="+mj-lt"/>
              <a:buAutoNum type="arabicPeriod"/>
            </a:pPr>
            <a:r>
              <a:rPr lang="x-none" sz="2400" b="1" i="1" dirty="0" smtClean="0">
                <a:solidFill>
                  <a:schemeClr val="bg1"/>
                </a:solidFill>
                <a:latin typeface="Arial"/>
                <a:cs typeface="Arial"/>
              </a:rPr>
              <a:t>Algoritmos genéticos</a:t>
            </a:r>
            <a:endParaRPr lang="tr-TR" sz="2400" b="1" i="1" dirty="0" smtClean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 smtClean="0"/>
              <a:t> Com informação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3580" y="4781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052736"/>
            <a:ext cx="8352928" cy="5419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r>
              <a:rPr lang="x-none" sz="2200" dirty="0" smtClean="0">
                <a:latin typeface="Arial"/>
                <a:cs typeface="Arial"/>
              </a:rPr>
              <a:t>Para o problema do </a:t>
            </a:r>
            <a:r>
              <a:rPr lang="x-none" sz="2200" b="1" dirty="0" smtClean="0">
                <a:latin typeface="Arial"/>
                <a:cs typeface="Arial"/>
              </a:rPr>
              <a:t>quebra-cabeças de 8 peças</a:t>
            </a:r>
            <a:r>
              <a:rPr lang="x-none" sz="2200" dirty="0" smtClean="0">
                <a:latin typeface="Arial"/>
                <a:cs typeface="Arial"/>
              </a:rPr>
              <a:t>, qual poderia ser a </a:t>
            </a:r>
            <a:r>
              <a:rPr lang="x-none" sz="2200" b="1" dirty="0" smtClean="0">
                <a:latin typeface="Arial"/>
                <a:cs typeface="Arial"/>
              </a:rPr>
              <a:t>heurística</a:t>
            </a:r>
            <a:r>
              <a:rPr lang="x-none" sz="2200" dirty="0" smtClean="0">
                <a:latin typeface="Arial"/>
                <a:cs typeface="Arial"/>
              </a:rPr>
              <a:t> adotada?</a:t>
            </a: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x-none" sz="2200" baseline="-25000" dirty="0">
              <a:solidFill>
                <a:srgbClr val="C81C5C"/>
              </a:solidFill>
              <a:latin typeface="Arial"/>
              <a:cs typeface="Arial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x-none" sz="2200" baseline="-25000" dirty="0" smtClean="0">
              <a:solidFill>
                <a:srgbClr val="C81C5C"/>
              </a:solidFill>
              <a:latin typeface="Arial"/>
              <a:cs typeface="Arial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x-none" sz="2200" baseline="-25000" dirty="0">
              <a:solidFill>
                <a:srgbClr val="C81C5C"/>
              </a:solidFill>
              <a:latin typeface="Arial"/>
              <a:cs typeface="Arial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x-none" sz="2200" baseline="-25000" dirty="0" smtClean="0">
              <a:solidFill>
                <a:srgbClr val="C81C5C"/>
              </a:solidFill>
              <a:latin typeface="Arial"/>
              <a:cs typeface="Arial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x-none" sz="2200" baseline="-25000" dirty="0">
              <a:solidFill>
                <a:srgbClr val="C81C5C"/>
              </a:solidFill>
              <a:latin typeface="Arial"/>
              <a:cs typeface="Arial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x-none" sz="2200" baseline="-25000" dirty="0" smtClean="0">
              <a:solidFill>
                <a:srgbClr val="C81C5C"/>
              </a:solidFill>
              <a:latin typeface="Arial"/>
              <a:cs typeface="Arial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x-none" sz="2200" baseline="-25000" dirty="0">
              <a:solidFill>
                <a:srgbClr val="C81C5C"/>
              </a:solidFill>
              <a:latin typeface="Arial"/>
              <a:cs typeface="Arial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x-none" sz="2200" baseline="-25000" dirty="0" smtClean="0">
              <a:solidFill>
                <a:srgbClr val="C81C5C"/>
              </a:solidFill>
              <a:latin typeface="Arial"/>
              <a:cs typeface="Arial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x-none" sz="2200" baseline="-25000" dirty="0">
              <a:solidFill>
                <a:srgbClr val="C81C5C"/>
              </a:solidFill>
              <a:latin typeface="Arial"/>
              <a:cs typeface="Arial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x-none" sz="2200" baseline="-25000" dirty="0" smtClean="0">
              <a:solidFill>
                <a:srgbClr val="C81C5C"/>
              </a:solidFill>
              <a:latin typeface="Arial"/>
              <a:cs typeface="Arial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x-none" sz="2200" baseline="-25000" dirty="0">
              <a:solidFill>
                <a:srgbClr val="C81C5C"/>
              </a:solidFill>
              <a:latin typeface="Arial"/>
              <a:cs typeface="Arial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x-none" sz="2200" baseline="-25000" dirty="0">
              <a:solidFill>
                <a:srgbClr val="C81C5C"/>
              </a:solidFill>
              <a:latin typeface="Arial"/>
              <a:cs typeface="Arial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r>
              <a:rPr lang="pt-BR" sz="2400" dirty="0" smtClean="0"/>
              <a:t>Para usarmos a busca A</a:t>
            </a:r>
            <a:r>
              <a:rPr lang="pt-BR" sz="2400" dirty="0"/>
              <a:t>∗, </a:t>
            </a:r>
            <a:r>
              <a:rPr lang="pt-BR" sz="2400" dirty="0" smtClean="0"/>
              <a:t>precisamos definir uma função heurística </a:t>
            </a:r>
            <a:r>
              <a:rPr lang="pt-BR" sz="2400" dirty="0"/>
              <a:t>que </a:t>
            </a:r>
            <a:r>
              <a:rPr lang="pt-BR" sz="2400" b="1" dirty="0"/>
              <a:t>nunca superestime </a:t>
            </a:r>
            <a:r>
              <a:rPr lang="pt-BR" sz="2400" b="1" dirty="0" smtClean="0"/>
              <a:t>o número </a:t>
            </a:r>
            <a:r>
              <a:rPr lang="pt-BR" sz="2400" b="1" dirty="0"/>
              <a:t>de passos </a:t>
            </a:r>
            <a:r>
              <a:rPr lang="pt-BR" sz="2400" b="1" dirty="0" smtClean="0"/>
              <a:t>até </a:t>
            </a:r>
            <a:r>
              <a:rPr lang="pt-BR" sz="2400" b="1" dirty="0"/>
              <a:t>o </a:t>
            </a:r>
            <a:r>
              <a:rPr lang="pt-BR" sz="2400" b="1" dirty="0" smtClean="0"/>
              <a:t>objetivo</a:t>
            </a:r>
            <a:r>
              <a:rPr lang="pt-BR" sz="2400" b="1" dirty="0"/>
              <a:t> </a:t>
            </a:r>
            <a:r>
              <a:rPr lang="mr-IN" sz="2400" b="1" dirty="0" smtClean="0"/>
              <a:t>–</a:t>
            </a:r>
            <a:r>
              <a:rPr lang="pt-BR" sz="2400" b="1" dirty="0" smtClean="0"/>
              <a:t> pode envolver o </a:t>
            </a:r>
            <a:r>
              <a:rPr lang="pt-BR" sz="2400" b="1" i="1" dirty="0" smtClean="0"/>
              <a:t>relaxamento</a:t>
            </a:r>
            <a:r>
              <a:rPr lang="pt-BR" sz="2400" b="1" dirty="0" smtClean="0"/>
              <a:t> das regras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3525" t="41569" r="13978" b="17241"/>
          <a:stretch/>
        </p:blipFill>
        <p:spPr>
          <a:xfrm>
            <a:off x="1403648" y="1916832"/>
            <a:ext cx="6480720" cy="320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19166"/>
      </p:ext>
    </p:extLst>
  </p:cSld>
  <p:clrMapOvr>
    <a:masterClrMapping/>
  </p:clrMapOvr>
  <p:transition xmlns:p14="http://schemas.microsoft.com/office/powerpoint/2010/main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 smtClean="0"/>
              <a:t> Com informação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3580" y="4781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052736"/>
            <a:ext cx="8352928" cy="585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r>
              <a:rPr lang="x-none" sz="2200" dirty="0" smtClean="0">
                <a:latin typeface="Arial"/>
                <a:cs typeface="Arial"/>
              </a:rPr>
              <a:t>Para o problema do </a:t>
            </a:r>
            <a:r>
              <a:rPr lang="x-none" sz="2200" b="1" dirty="0" smtClean="0">
                <a:latin typeface="Arial"/>
                <a:cs typeface="Arial"/>
              </a:rPr>
              <a:t>quebra-cabeças de 8 peças</a:t>
            </a:r>
            <a:r>
              <a:rPr lang="x-none" sz="2200" dirty="0" smtClean="0">
                <a:latin typeface="Arial"/>
                <a:cs typeface="Arial"/>
              </a:rPr>
              <a:t>, qual poderia ser a </a:t>
            </a:r>
            <a:r>
              <a:rPr lang="x-none" sz="2200" b="1" dirty="0" smtClean="0">
                <a:latin typeface="Arial"/>
                <a:cs typeface="Arial"/>
              </a:rPr>
              <a:t>heurística</a:t>
            </a:r>
            <a:r>
              <a:rPr lang="x-none" sz="2200" dirty="0" smtClean="0">
                <a:latin typeface="Arial"/>
                <a:cs typeface="Arial"/>
              </a:rPr>
              <a:t> adotada?</a:t>
            </a: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x-none" sz="2200" baseline="-25000" dirty="0">
              <a:solidFill>
                <a:srgbClr val="C81C5C"/>
              </a:solidFill>
              <a:latin typeface="Arial"/>
              <a:cs typeface="Arial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x-none" sz="2200" baseline="-25000" dirty="0" smtClean="0">
              <a:solidFill>
                <a:srgbClr val="C81C5C"/>
              </a:solidFill>
              <a:latin typeface="Arial"/>
              <a:cs typeface="Arial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x-none" sz="2200" baseline="-25000" dirty="0">
              <a:solidFill>
                <a:srgbClr val="C81C5C"/>
              </a:solidFill>
              <a:latin typeface="Arial"/>
              <a:cs typeface="Arial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x-none" sz="2200" baseline="-25000" dirty="0" smtClean="0">
              <a:solidFill>
                <a:srgbClr val="C81C5C"/>
              </a:solidFill>
              <a:latin typeface="Arial"/>
              <a:cs typeface="Arial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x-none" sz="2200" baseline="-25000" dirty="0">
              <a:solidFill>
                <a:srgbClr val="C81C5C"/>
              </a:solidFill>
              <a:latin typeface="Arial"/>
              <a:cs typeface="Arial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x-none" sz="2200" baseline="-25000" dirty="0" smtClean="0">
              <a:solidFill>
                <a:srgbClr val="C81C5C"/>
              </a:solidFill>
              <a:latin typeface="Arial"/>
              <a:cs typeface="Arial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x-none" sz="2200" baseline="-25000" dirty="0">
              <a:solidFill>
                <a:srgbClr val="C81C5C"/>
              </a:solidFill>
              <a:latin typeface="Arial"/>
              <a:cs typeface="Arial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x-none" sz="2200" baseline="-25000" dirty="0" smtClean="0">
              <a:solidFill>
                <a:srgbClr val="C81C5C"/>
              </a:solidFill>
              <a:latin typeface="Arial"/>
              <a:cs typeface="Arial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x-none" sz="2200" baseline="-25000" dirty="0">
              <a:solidFill>
                <a:srgbClr val="C81C5C"/>
              </a:solidFill>
              <a:latin typeface="Arial"/>
              <a:cs typeface="Arial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x-none" sz="2200" baseline="-25000" dirty="0" smtClean="0">
              <a:solidFill>
                <a:srgbClr val="C81C5C"/>
              </a:solidFill>
              <a:latin typeface="Arial"/>
              <a:cs typeface="Arial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x-none" sz="2200" baseline="-25000" dirty="0">
              <a:solidFill>
                <a:srgbClr val="C81C5C"/>
              </a:solidFill>
              <a:latin typeface="Arial"/>
              <a:cs typeface="Arial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x-none" sz="2200" baseline="-25000" dirty="0">
              <a:solidFill>
                <a:srgbClr val="C81C5C"/>
              </a:solidFill>
              <a:latin typeface="Arial"/>
              <a:cs typeface="Arial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r>
              <a:rPr lang="pt-BR" sz="2400" b="1" dirty="0" smtClean="0">
                <a:solidFill>
                  <a:srgbClr val="C81C5C"/>
                </a:solidFill>
                <a:latin typeface="Arial Narrow"/>
                <a:cs typeface="Arial Narrow"/>
              </a:rPr>
              <a:t>Uma heurística possível: </a:t>
            </a:r>
            <a:r>
              <a:rPr lang="pt-BR" sz="2400" dirty="0" smtClean="0">
                <a:solidFill>
                  <a:srgbClr val="C81C5C"/>
                </a:solidFill>
                <a:latin typeface="Arial Narrow"/>
                <a:cs typeface="Arial Narrow"/>
              </a:rPr>
              <a:t>retirar todos os números que estão em local errado e só colocá-los no local correto.</a:t>
            </a: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r>
              <a:rPr lang="pt-BR" sz="2400" dirty="0" smtClean="0"/>
              <a:t>Relaxamos a regra do problema e certamente, seguindo a regra, não haverá forma de solução menos custosa.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3525" t="41569" r="13978" b="17241"/>
          <a:stretch/>
        </p:blipFill>
        <p:spPr>
          <a:xfrm>
            <a:off x="1403648" y="1916832"/>
            <a:ext cx="6480720" cy="3203433"/>
          </a:xfrm>
          <a:prstGeom prst="rect">
            <a:avLst/>
          </a:prstGeom>
        </p:spPr>
      </p:pic>
      <p:sp>
        <p:nvSpPr>
          <p:cNvPr id="2" name="Bent Arrow 1"/>
          <p:cNvSpPr/>
          <p:nvPr/>
        </p:nvSpPr>
        <p:spPr>
          <a:xfrm rot="5400000">
            <a:off x="5256076" y="5697252"/>
            <a:ext cx="324036" cy="396044"/>
          </a:xfrm>
          <a:prstGeom prst="bentArrow">
            <a:avLst/>
          </a:prstGeom>
          <a:solidFill>
            <a:srgbClr val="C81C5C"/>
          </a:solidFill>
          <a:ln>
            <a:solidFill>
              <a:srgbClr val="C81C5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204387"/>
      </p:ext>
    </p:extLst>
  </p:cSld>
  <p:clrMapOvr>
    <a:masterClrMapping/>
  </p:clrMapOvr>
  <p:transition xmlns:p14="http://schemas.microsoft.com/office/powerpoint/2010/main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 smtClean="0"/>
              <a:t> Com informação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3580" y="4781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052736"/>
            <a:ext cx="8352928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2400" dirty="0" smtClean="0"/>
              <a:t>No </a:t>
            </a:r>
            <a:r>
              <a:rPr lang="en-US" sz="2400" dirty="0" err="1" smtClean="0"/>
              <a:t>vídeo</a:t>
            </a:r>
            <a:r>
              <a:rPr lang="en-US" sz="2400" dirty="0" smtClean="0"/>
              <a:t> </a:t>
            </a:r>
            <a:r>
              <a:rPr lang="en-US" sz="2400" dirty="0" err="1" smtClean="0"/>
              <a:t>abaixo</a:t>
            </a:r>
            <a:r>
              <a:rPr lang="en-US" sz="2400" dirty="0" smtClean="0"/>
              <a:t>, </a:t>
            </a:r>
            <a:r>
              <a:rPr lang="en-US" sz="2400" dirty="0" err="1" smtClean="0"/>
              <a:t>é</a:t>
            </a:r>
            <a:r>
              <a:rPr lang="en-US" sz="2400" dirty="0" smtClean="0"/>
              <a:t> </a:t>
            </a:r>
            <a:r>
              <a:rPr lang="en-US" sz="2400" dirty="0" err="1" smtClean="0"/>
              <a:t>ilustrada</a:t>
            </a:r>
            <a:r>
              <a:rPr lang="en-US" sz="2400" dirty="0" smtClean="0"/>
              <a:t> a </a:t>
            </a:r>
            <a:r>
              <a:rPr lang="en-US" sz="2400" dirty="0" err="1" smtClean="0"/>
              <a:t>aplicação</a:t>
            </a:r>
            <a:r>
              <a:rPr lang="en-US" sz="2400" dirty="0" smtClean="0"/>
              <a:t> da </a:t>
            </a:r>
            <a:r>
              <a:rPr lang="en-US" sz="2400" dirty="0" err="1" smtClean="0"/>
              <a:t>busca</a:t>
            </a:r>
            <a:r>
              <a:rPr lang="en-US" sz="2400" dirty="0" smtClean="0"/>
              <a:t> </a:t>
            </a:r>
            <a:r>
              <a:rPr lang="en-US" sz="2400" dirty="0" err="1" smtClean="0"/>
              <a:t>gulosa</a:t>
            </a:r>
            <a:r>
              <a:rPr lang="en-US" sz="2400" dirty="0" smtClean="0"/>
              <a:t> </a:t>
            </a:r>
            <a:r>
              <a:rPr lang="en-US" sz="2400" dirty="0" err="1" smtClean="0"/>
              <a:t>para</a:t>
            </a:r>
            <a:r>
              <a:rPr lang="en-US" sz="2400" dirty="0" smtClean="0"/>
              <a:t> </a:t>
            </a:r>
            <a:r>
              <a:rPr lang="en-US" sz="2400" dirty="0" err="1" smtClean="0"/>
              <a:t>encontrar</a:t>
            </a:r>
            <a:r>
              <a:rPr lang="en-US" sz="2400" dirty="0" smtClean="0"/>
              <a:t> a </a:t>
            </a:r>
            <a:r>
              <a:rPr lang="en-US" sz="2400" dirty="0" err="1" smtClean="0"/>
              <a:t>solução</a:t>
            </a:r>
            <a:r>
              <a:rPr lang="en-US" sz="2400" dirty="0" smtClean="0"/>
              <a:t> </a:t>
            </a:r>
            <a:r>
              <a:rPr lang="en-US" sz="2400" dirty="0" err="1" smtClean="0"/>
              <a:t>para</a:t>
            </a:r>
            <a:r>
              <a:rPr lang="en-US" sz="2400" dirty="0" smtClean="0"/>
              <a:t> </a:t>
            </a:r>
            <a:r>
              <a:rPr lang="en-US" sz="2400" dirty="0" err="1" smtClean="0"/>
              <a:t>esse</a:t>
            </a:r>
            <a:r>
              <a:rPr lang="en-US" sz="2400" dirty="0" smtClean="0"/>
              <a:t> </a:t>
            </a:r>
            <a:r>
              <a:rPr lang="en-US" sz="2400" dirty="0" err="1" smtClean="0"/>
              <a:t>problema</a:t>
            </a:r>
            <a:r>
              <a:rPr lang="en-US" sz="2400" dirty="0" smtClean="0"/>
              <a:t>:</a:t>
            </a:r>
          </a:p>
          <a:p>
            <a:pPr>
              <a:buNone/>
            </a:pPr>
            <a:r>
              <a:rPr lang="en-US" sz="2400" dirty="0" smtClean="0">
                <a:latin typeface="Courier New"/>
                <a:cs typeface="Courier New"/>
              </a:rPr>
              <a:t>https</a:t>
            </a:r>
            <a:r>
              <a:rPr lang="en-US" sz="2400" dirty="0">
                <a:latin typeface="Courier New"/>
                <a:cs typeface="Courier New"/>
              </a:rPr>
              <a:t>://</a:t>
            </a:r>
            <a:r>
              <a:rPr lang="en-US" sz="2400" dirty="0" err="1">
                <a:latin typeface="Courier New"/>
                <a:cs typeface="Courier New"/>
              </a:rPr>
              <a:t>www.youtube.com</a:t>
            </a:r>
            <a:r>
              <a:rPr lang="en-US" sz="2400" dirty="0">
                <a:latin typeface="Courier New"/>
                <a:cs typeface="Courier New"/>
              </a:rPr>
              <a:t>/</a:t>
            </a:r>
            <a:r>
              <a:rPr lang="en-US" sz="2400" dirty="0" err="1">
                <a:latin typeface="Courier New"/>
                <a:cs typeface="Courier New"/>
              </a:rPr>
              <a:t>watch?v</a:t>
            </a:r>
            <a:r>
              <a:rPr lang="en-US" sz="2400" dirty="0">
                <a:latin typeface="Courier New"/>
                <a:cs typeface="Courier New"/>
              </a:rPr>
              <a:t>=e6njY7rVe3E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3525" t="41569" r="13978" b="17241"/>
          <a:stretch/>
        </p:blipFill>
        <p:spPr>
          <a:xfrm>
            <a:off x="1259632" y="3140968"/>
            <a:ext cx="6480720" cy="320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979304"/>
      </p:ext>
    </p:extLst>
  </p:cSld>
  <p:clrMapOvr>
    <a:masterClrMapping/>
  </p:clrMapOvr>
  <p:transition xmlns:p14="http://schemas.microsoft.com/office/powerpoint/2010/main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39552" y="260648"/>
            <a:ext cx="6911975" cy="5048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BUSCAS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844824"/>
            <a:ext cx="7344816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457200" indent="-457200" algn="just" eaLnBrk="1" hangingPunct="1">
              <a:spcBef>
                <a:spcPct val="0"/>
              </a:spcBef>
              <a:spcAft>
                <a:spcPts val="1500"/>
              </a:spcAft>
              <a:buFont typeface="+mj-lt"/>
              <a:buAutoNum type="arabicPeriod"/>
            </a:pPr>
            <a:r>
              <a:rPr lang="x-none" sz="2400" b="1" i="1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Definições e exemplos</a:t>
            </a:r>
          </a:p>
          <a:p>
            <a:pPr marL="457200" indent="-457200" algn="just" eaLnBrk="1" hangingPunct="1">
              <a:spcBef>
                <a:spcPct val="0"/>
              </a:spcBef>
              <a:spcAft>
                <a:spcPts val="1500"/>
              </a:spcAft>
              <a:buFont typeface="+mj-lt"/>
              <a:buAutoNum type="arabicPeriod"/>
            </a:pPr>
            <a:r>
              <a:rPr lang="x-none" sz="2400" b="1" i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Buscas sem informação</a:t>
            </a:r>
          </a:p>
          <a:p>
            <a:pPr marL="457200" indent="-457200" algn="just" eaLnBrk="1" hangingPunct="1">
              <a:spcBef>
                <a:spcPct val="0"/>
              </a:spcBef>
              <a:spcAft>
                <a:spcPts val="1500"/>
              </a:spcAft>
              <a:buFont typeface="+mj-lt"/>
              <a:buAutoNum type="arabicPeriod"/>
            </a:pPr>
            <a:r>
              <a:rPr lang="x-none" sz="2400" b="1" i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Buscas com informação</a:t>
            </a:r>
          </a:p>
          <a:p>
            <a:pPr marL="457200" indent="-457200" algn="just" eaLnBrk="1" hangingPunct="1">
              <a:spcBef>
                <a:spcPct val="0"/>
              </a:spcBef>
              <a:spcAft>
                <a:spcPts val="1500"/>
              </a:spcAft>
              <a:buFont typeface="+mj-lt"/>
              <a:buAutoNum type="arabicPeriod"/>
            </a:pPr>
            <a:r>
              <a:rPr lang="x-none" sz="2400" b="1" i="1" dirty="0" smtClean="0">
                <a:solidFill>
                  <a:srgbClr val="FFFFFF"/>
                </a:solidFill>
                <a:latin typeface="Arial"/>
                <a:cs typeface="Arial"/>
              </a:rPr>
              <a:t>Busca local</a:t>
            </a:r>
          </a:p>
          <a:p>
            <a:pPr marL="457200" indent="-457200" algn="just" eaLnBrk="1" hangingPunct="1">
              <a:spcBef>
                <a:spcPct val="0"/>
              </a:spcBef>
              <a:spcAft>
                <a:spcPts val="1500"/>
              </a:spcAft>
              <a:buFont typeface="+mj-lt"/>
              <a:buAutoNum type="arabicPeriod"/>
            </a:pPr>
            <a:r>
              <a:rPr lang="x-none" sz="24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Algoritmos genéticos</a:t>
            </a:r>
            <a:endParaRPr lang="tr-TR" sz="2400" b="1" i="1" dirty="0" smtClean="0">
              <a:solidFill>
                <a:schemeClr val="tx1">
                  <a:lumMod val="65000"/>
                  <a:lumOff val="35000"/>
                </a:schemeClr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8589437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 smtClean="0"/>
              <a:t> Busca Local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3580" y="4781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052736"/>
            <a:ext cx="8352928" cy="1821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200" b="1" dirty="0" smtClean="0">
                <a:latin typeface="Arial"/>
                <a:cs typeface="Arial"/>
              </a:rPr>
              <a:t>Busca Local</a:t>
            </a:r>
            <a:r>
              <a:rPr lang="x-none" sz="2200" dirty="0" smtClean="0">
                <a:latin typeface="Arial"/>
                <a:cs typeface="Arial"/>
              </a:rPr>
              <a:t>: opera usando um único estado corrente e em geral se move apenas para os vizinhos desse estado.</a:t>
            </a: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000" dirty="0" smtClean="0">
                <a:latin typeface="Arial"/>
                <a:cs typeface="Arial"/>
              </a:rPr>
              <a:t>Normalmente, os caminhos seguidos não são guardados.</a:t>
            </a: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000" dirty="0" smtClean="0">
                <a:latin typeface="Arial"/>
                <a:cs typeface="Arial"/>
              </a:rPr>
              <a:t>Podemos considerar essa classe de algoritmos quando </a:t>
            </a:r>
            <a:r>
              <a:rPr lang="x-none" sz="2000" u="sng" dirty="0" smtClean="0">
                <a:latin typeface="Arial"/>
                <a:cs typeface="Arial"/>
              </a:rPr>
              <a:t>não</a:t>
            </a:r>
            <a:r>
              <a:rPr lang="x-none" sz="2000" dirty="0" smtClean="0">
                <a:latin typeface="Arial"/>
                <a:cs typeface="Arial"/>
              </a:rPr>
              <a:t> precisamos </a:t>
            </a:r>
            <a:r>
              <a:rPr lang="x-none" sz="2000" u="sng" dirty="0" smtClean="0">
                <a:latin typeface="Arial"/>
                <a:cs typeface="Arial"/>
              </a:rPr>
              <a:t>guardar o caminho</a:t>
            </a:r>
            <a:r>
              <a:rPr lang="x-none" sz="2000" dirty="0" smtClean="0">
                <a:latin typeface="Arial"/>
                <a:cs typeface="Arial"/>
              </a:rPr>
              <a:t> para chegar ao nó objetivo.</a:t>
            </a:r>
            <a:endParaRPr lang="pt-BR" sz="2000" dirty="0" smtClean="0"/>
          </a:p>
        </p:txBody>
      </p:sp>
      <p:sp>
        <p:nvSpPr>
          <p:cNvPr id="3" name="Rectangle 2"/>
          <p:cNvSpPr/>
          <p:nvPr/>
        </p:nvSpPr>
        <p:spPr>
          <a:xfrm>
            <a:off x="4479667" y="3290501"/>
            <a:ext cx="184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780" t="6335" r="9054" b="5992"/>
          <a:stretch/>
        </p:blipFill>
        <p:spPr>
          <a:xfrm>
            <a:off x="1475656" y="2996952"/>
            <a:ext cx="6336704" cy="370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436855"/>
      </p:ext>
    </p:extLst>
  </p:cSld>
  <p:clrMapOvr>
    <a:masterClrMapping/>
  </p:clrMapOvr>
  <p:transition xmlns:p14="http://schemas.microsoft.com/office/powerpoint/2010/main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 smtClean="0"/>
              <a:t> Busca Local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3580" y="4781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052736"/>
            <a:ext cx="8352928" cy="5696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pt-BR" sz="2000" b="1" dirty="0" smtClean="0"/>
              <a:t>Algoritmo subida de encosta </a:t>
            </a:r>
            <a:r>
              <a:rPr lang="pt-BR" sz="2000" dirty="0" smtClean="0"/>
              <a:t>(</a:t>
            </a:r>
            <a:r>
              <a:rPr lang="pt-BR" sz="2000" i="1" dirty="0" err="1" smtClean="0"/>
              <a:t>hill</a:t>
            </a:r>
            <a:r>
              <a:rPr lang="pt-BR" sz="2000" i="1" dirty="0" smtClean="0"/>
              <a:t> </a:t>
            </a:r>
            <a:r>
              <a:rPr lang="pt-BR" sz="2000" i="1" dirty="0" err="1" smtClean="0"/>
              <a:t>climbing</a:t>
            </a:r>
            <a:r>
              <a:rPr lang="pt-BR" sz="2000" dirty="0" smtClean="0"/>
              <a:t>): laço para mover continuamente no sentido do valor crescente (encosta acima).</a:t>
            </a: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pt-BR" sz="2000" dirty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pt-BR" sz="2000" dirty="0" smtClean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pt-BR" sz="2000" dirty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pt-BR" sz="2000" dirty="0" smtClean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pt-BR" sz="2000" dirty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pt-BR" sz="2000" dirty="0" smtClean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pt-BR" sz="2000" dirty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pt-BR" sz="2000" dirty="0" smtClean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pt-BR" sz="2000" dirty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pt-BR" sz="2000" dirty="0" smtClean="0"/>
          </a:p>
          <a:p>
            <a:pPr marL="0" lvl="1" indent="0"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pt-BR" sz="2000" dirty="0" smtClean="0"/>
          </a:p>
          <a:p>
            <a:pPr marL="0" lvl="1" indent="0"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pt-BR" sz="1000" dirty="0"/>
          </a:p>
          <a:p>
            <a:pPr marL="0" lvl="1" indent="0"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r>
              <a:rPr lang="pt-BR" sz="2000" dirty="0" smtClean="0"/>
              <a:t>* Problemas </a:t>
            </a:r>
            <a:r>
              <a:rPr lang="pt-BR" sz="2000" dirty="0"/>
              <a:t>de </a:t>
            </a:r>
            <a:r>
              <a:rPr lang="pt-BR" sz="2000" u="sng" dirty="0"/>
              <a:t>minimização</a:t>
            </a:r>
            <a:r>
              <a:rPr lang="pt-BR" sz="2000" dirty="0"/>
              <a:t>: </a:t>
            </a:r>
            <a:r>
              <a:rPr lang="pt-BR" sz="2000" u="sng" dirty="0"/>
              <a:t>invertemos o </a:t>
            </a:r>
            <a:r>
              <a:rPr lang="pt-BR" sz="2000" u="sng" dirty="0" err="1"/>
              <a:t>racicíonio</a:t>
            </a:r>
            <a:r>
              <a:rPr lang="pt-BR" sz="2000" dirty="0"/>
              <a:t> para buscar valores menores do que o atual</a:t>
            </a:r>
            <a:r>
              <a:rPr lang="pt-BR" sz="2000" dirty="0" smtClean="0"/>
              <a:t>.</a:t>
            </a:r>
            <a:endParaRPr lang="pt-BR" sz="2000" dirty="0"/>
          </a:p>
        </p:txBody>
      </p:sp>
      <p:sp>
        <p:nvSpPr>
          <p:cNvPr id="3" name="Rectangle 2"/>
          <p:cNvSpPr/>
          <p:nvPr/>
        </p:nvSpPr>
        <p:spPr>
          <a:xfrm>
            <a:off x="4479667" y="3290501"/>
            <a:ext cx="184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1560" y="1844824"/>
            <a:ext cx="79375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5664"/>
      </p:ext>
    </p:extLst>
  </p:cSld>
  <p:clrMapOvr>
    <a:masterClrMapping/>
  </p:clrMapOvr>
  <p:transition xmlns:p14="http://schemas.microsoft.com/office/powerpoint/2010/main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 smtClean="0"/>
              <a:t> Busca Local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3580" y="4781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052736"/>
            <a:ext cx="8352928" cy="3549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pt-BR" sz="2200" b="1" dirty="0" smtClean="0"/>
              <a:t>Algoritmo subida de encosta </a:t>
            </a:r>
            <a:r>
              <a:rPr lang="pt-BR" sz="2200" dirty="0" smtClean="0"/>
              <a:t>(</a:t>
            </a:r>
            <a:r>
              <a:rPr lang="pt-BR" sz="2200" i="1" dirty="0" err="1" smtClean="0"/>
              <a:t>hill</a:t>
            </a:r>
            <a:r>
              <a:rPr lang="pt-BR" sz="2200" i="1" dirty="0" smtClean="0"/>
              <a:t> </a:t>
            </a:r>
            <a:r>
              <a:rPr lang="pt-BR" sz="2200" i="1" dirty="0" err="1" smtClean="0"/>
              <a:t>climbing</a:t>
            </a:r>
            <a:r>
              <a:rPr lang="pt-BR" sz="2200" dirty="0" smtClean="0"/>
              <a:t>): geralmente, queremos parar a busca quando encontramos o máximo global, mas o algoritmo também é encerrado quando encontra:</a:t>
            </a:r>
          </a:p>
          <a:p>
            <a:pPr marL="712788" lvl="1" indent="-34925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pt-BR" sz="2000" u="sng" dirty="0" smtClean="0"/>
              <a:t>Máximo local</a:t>
            </a:r>
            <a:r>
              <a:rPr lang="pt-BR" sz="2000" dirty="0" smtClean="0"/>
              <a:t>: é o pico mais alto entre os estados vizinhos, embora seja mais baixo que o máximo global.</a:t>
            </a:r>
          </a:p>
          <a:p>
            <a:pPr marL="712788" lvl="1" indent="-34925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pt-BR" sz="2000" u="sng" dirty="0" smtClean="0"/>
              <a:t>Picos</a:t>
            </a:r>
            <a:r>
              <a:rPr lang="pt-BR" sz="2000" dirty="0" smtClean="0"/>
              <a:t>: sequência de máximos locais que torna difícil a navegação.</a:t>
            </a:r>
          </a:p>
          <a:p>
            <a:pPr marL="712788" lvl="1" indent="-34925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pt-BR" sz="2000" u="sng" dirty="0" smtClean="0"/>
              <a:t>Platôs</a:t>
            </a:r>
            <a:r>
              <a:rPr lang="pt-BR" sz="2000" dirty="0" smtClean="0"/>
              <a:t>: área da topologia do espaço de estados na qual a função de avaliação é plana (planície ou máximo local plano).</a:t>
            </a:r>
          </a:p>
          <a:p>
            <a:pPr marL="312737" lvl="1" indent="0"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pt-BR" sz="2200" dirty="0" smtClean="0"/>
          </a:p>
        </p:txBody>
      </p:sp>
      <p:sp>
        <p:nvSpPr>
          <p:cNvPr id="3" name="Rectangle 2"/>
          <p:cNvSpPr/>
          <p:nvPr/>
        </p:nvSpPr>
        <p:spPr>
          <a:xfrm>
            <a:off x="4479667" y="3290501"/>
            <a:ext cx="184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780" t="6335" r="9054" b="5992"/>
          <a:stretch/>
        </p:blipFill>
        <p:spPr>
          <a:xfrm>
            <a:off x="2339752" y="4221088"/>
            <a:ext cx="4248472" cy="248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21992"/>
      </p:ext>
    </p:extLst>
  </p:cSld>
  <p:clrMapOvr>
    <a:masterClrMapping/>
  </p:clrMapOvr>
  <p:transition xmlns:p14="http://schemas.microsoft.com/office/powerpoint/2010/main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 smtClean="0"/>
              <a:t> Busca Local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3580" y="4781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052736"/>
            <a:ext cx="835292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pt-BR" sz="2200" b="1" dirty="0" smtClean="0"/>
              <a:t>Algoritmo </a:t>
            </a:r>
            <a:r>
              <a:rPr lang="pt-BR" sz="2200" b="1" dirty="0" err="1" smtClean="0"/>
              <a:t>Simulated</a:t>
            </a:r>
            <a:r>
              <a:rPr lang="pt-BR" sz="2200" b="1" dirty="0" smtClean="0"/>
              <a:t> </a:t>
            </a:r>
            <a:r>
              <a:rPr lang="pt-BR" sz="2200" b="1" dirty="0" err="1" smtClean="0"/>
              <a:t>Annealing</a:t>
            </a:r>
            <a:r>
              <a:rPr lang="pt-BR" sz="2200" b="1" dirty="0" smtClean="0"/>
              <a:t>: </a:t>
            </a:r>
            <a:r>
              <a:rPr lang="pt-BR" sz="2200" dirty="0" smtClean="0"/>
              <a:t>combina subida de encosta com percurso aleatório e permite pioras no resultado.</a:t>
            </a:r>
          </a:p>
        </p:txBody>
      </p:sp>
      <p:sp>
        <p:nvSpPr>
          <p:cNvPr id="3" name="Rectangle 2"/>
          <p:cNvSpPr/>
          <p:nvPr/>
        </p:nvSpPr>
        <p:spPr>
          <a:xfrm>
            <a:off x="4479667" y="3290501"/>
            <a:ext cx="184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 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467544" y="2420888"/>
            <a:ext cx="8352928" cy="3672408"/>
          </a:xfrm>
          <a:prstGeom prst="roundRect">
            <a:avLst/>
          </a:prstGeom>
          <a:noFill/>
          <a:ln w="19050" cmpd="sng">
            <a:solidFill>
              <a:srgbClr val="C81C5C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Aft>
                <a:spcPts val="500"/>
              </a:spcAft>
            </a:pPr>
            <a:r>
              <a:rPr lang="pt-BR" sz="2400" dirty="0">
                <a:solidFill>
                  <a:srgbClr val="C81C5C"/>
                </a:solidFill>
                <a:latin typeface="Arial Narrow"/>
                <a:cs typeface="Arial Narrow"/>
              </a:rPr>
              <a:t>Modificação no algoritmo de subida de encosta:</a:t>
            </a:r>
          </a:p>
          <a:p>
            <a:pPr marL="342900" indent="-342900" algn="just" eaLnBrk="1" hangingPunct="1">
              <a:spcAft>
                <a:spcPts val="500"/>
              </a:spcAft>
              <a:buFont typeface="Arial"/>
              <a:buChar char="•"/>
            </a:pPr>
            <a:r>
              <a:rPr lang="x-none" sz="2200" strike="sngStrik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Melhor </a:t>
            </a:r>
            <a:r>
              <a:rPr lang="pt-BR" sz="2200" strike="sngStrik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movimento a cada passo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  <a:sym typeface="Wingdings"/>
              </a:rPr>
              <a:t></a:t>
            </a:r>
            <a:r>
              <a:rPr lang="pt-BR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escolhe-se um movimento aleatório:</a:t>
            </a:r>
          </a:p>
          <a:p>
            <a:pPr marL="1085850" lvl="1" indent="-342900" algn="just" eaLnBrk="1" hangingPunct="1">
              <a:spcAft>
                <a:spcPts val="500"/>
              </a:spcAft>
              <a:buFont typeface="Arial"/>
              <a:buChar char="•"/>
            </a:pP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se o movimento </a:t>
            </a:r>
            <a:r>
              <a:rPr lang="pt-B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melhorar a situação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, ele será </a:t>
            </a:r>
            <a:r>
              <a:rPr lang="pt-B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aceito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; </a:t>
            </a:r>
          </a:p>
          <a:p>
            <a:pPr marL="1085850" lvl="1" indent="-342900" algn="just" eaLnBrk="1" hangingPunct="1">
              <a:spcAft>
                <a:spcPts val="500"/>
              </a:spcAft>
              <a:buFont typeface="Arial"/>
              <a:buChar char="•"/>
            </a:pP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se o movimento </a:t>
            </a:r>
            <a:r>
              <a:rPr lang="pt-B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não melhorar a situação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, ele será aceito com </a:t>
            </a:r>
            <a:r>
              <a:rPr lang="pt-B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probabilidade menor que </a:t>
            </a:r>
            <a:r>
              <a:rPr lang="pt-BR" sz="2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l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.</a:t>
            </a:r>
          </a:p>
          <a:p>
            <a:pPr marL="342900" indent="-342900" algn="just" eaLnBrk="1" hangingPunct="1">
              <a:spcAft>
                <a:spcPts val="500"/>
              </a:spcAft>
              <a:buFont typeface="Arial"/>
              <a:buChar char="•"/>
            </a:pP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A </a:t>
            </a:r>
            <a:r>
              <a:rPr lang="pt-B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probabilidade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pt-BR" sz="2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l</a:t>
            </a:r>
            <a:r>
              <a:rPr lang="pt-BR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diminui exponencialmente de acordo com a má qualidade do </a:t>
            </a:r>
            <a:r>
              <a:rPr lang="pt-BR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movimento.</a:t>
            </a:r>
            <a:endParaRPr lang="pt-BR" sz="2200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  <a:p>
            <a:pPr marL="342900" indent="-342900" algn="just" eaLnBrk="1" hangingPunct="1">
              <a:spcAft>
                <a:spcPts val="500"/>
              </a:spcAft>
              <a:buFont typeface="Arial"/>
              <a:buChar char="•"/>
            </a:pP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A </a:t>
            </a:r>
            <a:r>
              <a:rPr lang="pt-B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probabilidade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pt-BR" sz="2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l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 também diminui à medida que a </a:t>
            </a:r>
            <a:r>
              <a:rPr lang="pt-B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temperatura </a:t>
            </a:r>
            <a:r>
              <a:rPr lang="pt-BR" sz="22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T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 se reduz (movimentos “ruins” </a:t>
            </a:r>
            <a:r>
              <a:rPr lang="pt-BR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com maior 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probabilidade de </a:t>
            </a:r>
            <a:r>
              <a:rPr lang="pt-BR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aceite no início).</a:t>
            </a:r>
            <a:endParaRPr lang="pt-BR" sz="2200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946340057"/>
      </p:ext>
    </p:extLst>
  </p:cSld>
  <p:clrMapOvr>
    <a:masterClrMapping/>
  </p:clrMapOvr>
  <p:transition xmlns:p14="http://schemas.microsoft.com/office/powerpoint/2010/main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 smtClean="0"/>
              <a:t> Busca Local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3580" y="4781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052736"/>
            <a:ext cx="8352928" cy="2828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pt-BR" sz="2200" b="1" dirty="0" smtClean="0"/>
              <a:t>Algoritmo </a:t>
            </a:r>
            <a:r>
              <a:rPr lang="pt-BR" sz="2200" b="1" dirty="0" err="1" smtClean="0"/>
              <a:t>Simulated</a:t>
            </a:r>
            <a:r>
              <a:rPr lang="pt-BR" sz="2200" b="1" dirty="0" smtClean="0"/>
              <a:t> </a:t>
            </a:r>
            <a:r>
              <a:rPr lang="pt-BR" sz="2200" b="1" dirty="0" err="1" smtClean="0"/>
              <a:t>Annealing</a:t>
            </a:r>
            <a:r>
              <a:rPr lang="pt-BR" sz="2200" b="1" dirty="0" smtClean="0"/>
              <a:t>:</a:t>
            </a:r>
            <a:endParaRPr lang="pt-BR" sz="2200" b="1" dirty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pt-BR" sz="1500" b="1" dirty="0"/>
          </a:p>
          <a:p>
            <a:pPr marL="712788" lvl="1" indent="-34925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pt-BR" sz="2200" dirty="0" err="1" smtClean="0"/>
              <a:t>Annealing</a:t>
            </a:r>
            <a:r>
              <a:rPr lang="pt-BR" sz="2200" dirty="0" smtClean="0"/>
              <a:t> = Recozimento.</a:t>
            </a:r>
          </a:p>
          <a:p>
            <a:pPr marL="712788" lvl="1" indent="-34925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pt-BR" sz="2200" dirty="0" smtClean="0"/>
              <a:t>Recozimento: processo térmico para obter estados de baixa energia de um sólido.</a:t>
            </a:r>
          </a:p>
          <a:p>
            <a:pPr marL="893763" lvl="2" indent="-180975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pt-BR" sz="1800" dirty="0" smtClean="0"/>
              <a:t>Na fase líquida (alta temperatura), o arranjo das partículas é aleatório.</a:t>
            </a:r>
          </a:p>
          <a:p>
            <a:pPr marL="893763" lvl="2" indent="-180975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pt-BR" sz="1800" dirty="0" smtClean="0"/>
              <a:t>Ao diminuir a temperatura cuidadosamente, as partículas se arranjam no estado de mínima energia do sólido.</a:t>
            </a:r>
          </a:p>
        </p:txBody>
      </p:sp>
      <p:sp>
        <p:nvSpPr>
          <p:cNvPr id="3" name="Rectangle 2"/>
          <p:cNvSpPr/>
          <p:nvPr/>
        </p:nvSpPr>
        <p:spPr>
          <a:xfrm>
            <a:off x="4479667" y="3290501"/>
            <a:ext cx="184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95736" y="4437112"/>
            <a:ext cx="662473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algn="just" eaLnBrk="1" hangingPunct="1">
              <a:spcAft>
                <a:spcPts val="500"/>
              </a:spcAft>
            </a:pPr>
            <a:r>
              <a:rPr lang="pt-BR" sz="2200" dirty="0"/>
              <a:t>O custo de </a:t>
            </a:r>
            <a:r>
              <a:rPr lang="pt-BR" sz="2200" dirty="0" smtClean="0"/>
              <a:t>solução (</a:t>
            </a:r>
            <a:r>
              <a:rPr lang="pt-BR" sz="2200" dirty="0"/>
              <a:t>valor da função objetivo) é equivalente à energia de um </a:t>
            </a:r>
            <a:r>
              <a:rPr lang="pt-BR" sz="2200" dirty="0" smtClean="0"/>
              <a:t>sólido.</a:t>
            </a:r>
            <a:endParaRPr lang="pt-BR" sz="2200" dirty="0"/>
          </a:p>
        </p:txBody>
      </p:sp>
      <p:sp>
        <p:nvSpPr>
          <p:cNvPr id="6" name="Down Arrow 5"/>
          <p:cNvSpPr/>
          <p:nvPr/>
        </p:nvSpPr>
        <p:spPr>
          <a:xfrm>
            <a:off x="6012160" y="3789040"/>
            <a:ext cx="432048" cy="504056"/>
          </a:xfrm>
          <a:prstGeom prst="downArrow">
            <a:avLst/>
          </a:prstGeom>
          <a:solidFill>
            <a:srgbClr val="C81C5C"/>
          </a:solidFill>
          <a:ln>
            <a:solidFill>
              <a:srgbClr val="C81C5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187624" y="1772816"/>
            <a:ext cx="3384376" cy="432048"/>
          </a:xfrm>
          <a:prstGeom prst="roundRect">
            <a:avLst/>
          </a:prstGeom>
          <a:noFill/>
          <a:ln w="19050" cmpd="sng">
            <a:solidFill>
              <a:srgbClr val="C81C5C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Aft>
                <a:spcPts val="500"/>
              </a:spcAft>
            </a:pPr>
            <a:endParaRPr lang="pt-BR" sz="2200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626580494"/>
      </p:ext>
    </p:extLst>
  </p:cSld>
  <p:clrMapOvr>
    <a:masterClrMapping/>
  </p:clrMapOvr>
  <p:transition xmlns:p14="http://schemas.microsoft.com/office/powerpoint/2010/main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 smtClean="0"/>
              <a:t> Busca Local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3580" y="4781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052736"/>
            <a:ext cx="83529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pt-BR" sz="2200" b="1" dirty="0" smtClean="0"/>
              <a:t>Algoritmo </a:t>
            </a:r>
            <a:r>
              <a:rPr lang="pt-BR" sz="2200" b="1" dirty="0" err="1" smtClean="0"/>
              <a:t>Simulated</a:t>
            </a:r>
            <a:r>
              <a:rPr lang="pt-BR" sz="2200" b="1" dirty="0" smtClean="0"/>
              <a:t> </a:t>
            </a:r>
            <a:r>
              <a:rPr lang="pt-BR" sz="2200" b="1" dirty="0" err="1" smtClean="0"/>
              <a:t>Annealing</a:t>
            </a:r>
            <a:r>
              <a:rPr lang="pt-BR" sz="2200" b="1" dirty="0" smtClean="0"/>
              <a:t>:</a:t>
            </a:r>
            <a:endParaRPr lang="pt-BR" sz="2200" b="1" dirty="0"/>
          </a:p>
        </p:txBody>
      </p:sp>
      <p:sp>
        <p:nvSpPr>
          <p:cNvPr id="3" name="Rectangle 2"/>
          <p:cNvSpPr/>
          <p:nvPr/>
        </p:nvSpPr>
        <p:spPr>
          <a:xfrm>
            <a:off x="4479667" y="3290501"/>
            <a:ext cx="184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15616" y="1844824"/>
            <a:ext cx="6912768" cy="480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31267"/>
      </p:ext>
    </p:extLst>
  </p:cSld>
  <p:clrMapOvr>
    <a:masterClrMapping/>
  </p:clrMapOvr>
  <p:transition xmlns:p14="http://schemas.microsoft.com/office/powerpoint/2010/main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BUSCAS</a:t>
            </a:r>
            <a:endParaRPr lang="en-US" dirty="0"/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844824"/>
            <a:ext cx="7344816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457200" indent="-457200" algn="just" eaLnBrk="1" hangingPunct="1">
              <a:spcBef>
                <a:spcPct val="0"/>
              </a:spcBef>
              <a:spcAft>
                <a:spcPts val="1500"/>
              </a:spcAft>
              <a:buFont typeface="+mj-lt"/>
              <a:buAutoNum type="arabicPeriod"/>
            </a:pPr>
            <a:r>
              <a:rPr lang="x-none" sz="2400" b="1" i="1" dirty="0" smtClean="0">
                <a:solidFill>
                  <a:schemeClr val="bg1"/>
                </a:solidFill>
                <a:latin typeface="Arial"/>
                <a:cs typeface="Arial"/>
              </a:rPr>
              <a:t>Definições e exemplos</a:t>
            </a:r>
          </a:p>
          <a:p>
            <a:pPr marL="457200" indent="-457200" algn="just" eaLnBrk="1" hangingPunct="1">
              <a:spcBef>
                <a:spcPct val="0"/>
              </a:spcBef>
              <a:spcAft>
                <a:spcPts val="1500"/>
              </a:spcAft>
              <a:buFont typeface="+mj-lt"/>
              <a:buAutoNum type="arabicPeriod"/>
            </a:pPr>
            <a:r>
              <a:rPr lang="x-none" sz="24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Buscas sem informação</a:t>
            </a:r>
          </a:p>
          <a:p>
            <a:pPr marL="457200" indent="-457200" algn="just" eaLnBrk="1" hangingPunct="1">
              <a:spcBef>
                <a:spcPct val="0"/>
              </a:spcBef>
              <a:spcAft>
                <a:spcPts val="1500"/>
              </a:spcAft>
              <a:buFont typeface="+mj-lt"/>
              <a:buAutoNum type="arabicPeriod"/>
            </a:pPr>
            <a:r>
              <a:rPr lang="x-none" sz="24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Buscas com informação</a:t>
            </a:r>
          </a:p>
          <a:p>
            <a:pPr marL="457200" indent="-457200" algn="just" eaLnBrk="1" hangingPunct="1">
              <a:spcBef>
                <a:spcPct val="0"/>
              </a:spcBef>
              <a:spcAft>
                <a:spcPts val="1500"/>
              </a:spcAft>
              <a:buFont typeface="+mj-lt"/>
              <a:buAutoNum type="arabicPeriod"/>
            </a:pPr>
            <a:r>
              <a:rPr lang="x-none" sz="24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Busca local</a:t>
            </a:r>
          </a:p>
          <a:p>
            <a:pPr marL="457200" indent="-457200" algn="just" eaLnBrk="1" hangingPunct="1">
              <a:spcBef>
                <a:spcPct val="0"/>
              </a:spcBef>
              <a:spcAft>
                <a:spcPts val="1500"/>
              </a:spcAft>
              <a:buFont typeface="+mj-lt"/>
              <a:buAutoNum type="arabicPeriod"/>
            </a:pPr>
            <a:r>
              <a:rPr lang="x-none" sz="24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Algoritmos genéticos</a:t>
            </a:r>
            <a:endParaRPr lang="tr-TR" sz="2400" b="1" i="1" dirty="0" smtClean="0">
              <a:solidFill>
                <a:schemeClr val="tx1">
                  <a:lumMod val="65000"/>
                  <a:lumOff val="35000"/>
                </a:schemeClr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9785501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 smtClean="0"/>
              <a:t> Busca Local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3580" y="4781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052736"/>
            <a:ext cx="8352928" cy="802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pt-BR" sz="2200" b="1" dirty="0" smtClean="0"/>
              <a:t>Algoritmo </a:t>
            </a:r>
            <a:r>
              <a:rPr lang="pt-BR" sz="2200" b="1" dirty="0" err="1" smtClean="0"/>
              <a:t>Simulated</a:t>
            </a:r>
            <a:r>
              <a:rPr lang="pt-BR" sz="2200" b="1" dirty="0" smtClean="0"/>
              <a:t> </a:t>
            </a:r>
            <a:r>
              <a:rPr lang="pt-BR" sz="2200" b="1" dirty="0" err="1" smtClean="0"/>
              <a:t>Annealing</a:t>
            </a:r>
            <a:r>
              <a:rPr lang="pt-BR" sz="2200" b="1" dirty="0" smtClean="0"/>
              <a:t>:</a:t>
            </a:r>
          </a:p>
          <a:p>
            <a:pPr marL="712788" lvl="1" indent="-34925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pt-BR" sz="2000" dirty="0" smtClean="0"/>
              <a:t>Estudo da probabilidade de aceitação de um movimento de piora.</a:t>
            </a:r>
          </a:p>
        </p:txBody>
      </p:sp>
      <p:sp>
        <p:nvSpPr>
          <p:cNvPr id="3" name="Rectangle 2"/>
          <p:cNvSpPr/>
          <p:nvPr/>
        </p:nvSpPr>
        <p:spPr>
          <a:xfrm>
            <a:off x="4479667" y="3290501"/>
            <a:ext cx="184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844824"/>
            <a:ext cx="6120680" cy="488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196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 smtClean="0"/>
              <a:t> Busca Local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3580" y="4781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052736"/>
            <a:ext cx="8352928" cy="802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pt-BR" sz="2200" b="1" dirty="0" smtClean="0"/>
              <a:t>Algoritmo </a:t>
            </a:r>
            <a:r>
              <a:rPr lang="pt-BR" sz="2200" b="1" dirty="0" err="1" smtClean="0"/>
              <a:t>Simulated</a:t>
            </a:r>
            <a:r>
              <a:rPr lang="pt-BR" sz="2200" b="1" dirty="0" smtClean="0"/>
              <a:t> </a:t>
            </a:r>
            <a:r>
              <a:rPr lang="pt-BR" sz="2200" b="1" dirty="0" err="1" smtClean="0"/>
              <a:t>Annealing</a:t>
            </a:r>
            <a:r>
              <a:rPr lang="pt-BR" sz="2200" b="1" dirty="0" smtClean="0"/>
              <a:t>:</a:t>
            </a:r>
          </a:p>
          <a:p>
            <a:pPr marL="712788" lvl="1" indent="-34925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pt-BR" sz="2000" dirty="0" smtClean="0"/>
              <a:t>Como determinar a temperatura? Duas sugestões:</a:t>
            </a:r>
          </a:p>
        </p:txBody>
      </p:sp>
      <p:sp>
        <p:nvSpPr>
          <p:cNvPr id="3" name="Rectangle 2"/>
          <p:cNvSpPr/>
          <p:nvPr/>
        </p:nvSpPr>
        <p:spPr>
          <a:xfrm>
            <a:off x="4479667" y="3290501"/>
            <a:ext cx="184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 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95536" y="2060848"/>
            <a:ext cx="8208912" cy="1224136"/>
            <a:chOff x="467544" y="4869160"/>
            <a:chExt cx="8208912" cy="1224136"/>
          </a:xfrm>
        </p:grpSpPr>
        <p:sp>
          <p:nvSpPr>
            <p:cNvPr id="7" name="Rounded Rectangle 6"/>
            <p:cNvSpPr/>
            <p:nvPr/>
          </p:nvSpPr>
          <p:spPr>
            <a:xfrm>
              <a:off x="467544" y="4869160"/>
              <a:ext cx="8208912" cy="1224136"/>
            </a:xfrm>
            <a:prstGeom prst="roundRect">
              <a:avLst/>
            </a:prstGeom>
            <a:noFill/>
            <a:ln w="19050" cmpd="sng">
              <a:solidFill>
                <a:srgbClr val="C81C5C"/>
              </a:solidFill>
              <a:prstDash val="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12788" lvl="2" indent="-90488" eaLnBrk="1" hangingPunct="1">
                <a:spcAft>
                  <a:spcPts val="500"/>
                </a:spcAft>
                <a:buFont typeface="+mj-lt"/>
                <a:buAutoNum type="arabicPeriod"/>
              </a:pPr>
              <a:r>
                <a:rPr lang="pt-BR" dirty="0">
                  <a:solidFill>
                    <a:srgbClr val="404040"/>
                  </a:solidFill>
                </a:rPr>
                <a:t>Selecionar uma solução aleatória; </a:t>
              </a:r>
              <a:endParaRPr lang="pt-BR" dirty="0" smtClean="0">
                <a:solidFill>
                  <a:srgbClr val="404040"/>
                </a:solidFill>
              </a:endParaRPr>
            </a:p>
            <a:p>
              <a:pPr marL="712788" lvl="2" indent="-90488" eaLnBrk="1" hangingPunct="1">
                <a:spcAft>
                  <a:spcPts val="500"/>
                </a:spcAft>
                <a:buFont typeface="+mj-lt"/>
                <a:buAutoNum type="arabicPeriod"/>
              </a:pPr>
              <a:r>
                <a:rPr lang="pt-BR" dirty="0" smtClean="0">
                  <a:solidFill>
                    <a:srgbClr val="404040"/>
                  </a:solidFill>
                </a:rPr>
                <a:t>Calcular </a:t>
              </a:r>
              <a:r>
                <a:rPr lang="pt-BR" dirty="0">
                  <a:solidFill>
                    <a:srgbClr val="404040"/>
                  </a:solidFill>
                </a:rPr>
                <a:t>o custo de várias soluções da vizinhança dessa </a:t>
              </a:r>
              <a:r>
                <a:rPr lang="pt-BR" dirty="0" smtClean="0">
                  <a:solidFill>
                    <a:srgbClr val="404040"/>
                  </a:solidFill>
                </a:rPr>
                <a:t>solução;</a:t>
              </a:r>
            </a:p>
            <a:p>
              <a:pPr marL="712788" lvl="2" indent="-90488" eaLnBrk="1" hangingPunct="1">
                <a:spcAft>
                  <a:spcPts val="500"/>
                </a:spcAft>
                <a:buFont typeface="+mj-lt"/>
                <a:buAutoNum type="arabicPeriod"/>
              </a:pPr>
              <a:r>
                <a:rPr lang="pt-BR" dirty="0" smtClean="0">
                  <a:solidFill>
                    <a:srgbClr val="404040"/>
                  </a:solidFill>
                </a:rPr>
                <a:t>Tomar </a:t>
              </a:r>
              <a:r>
                <a:rPr lang="pt-BR" dirty="0">
                  <a:solidFill>
                    <a:srgbClr val="404040"/>
                  </a:solidFill>
                </a:rPr>
                <a:t>como temperatura inicial o maior </a:t>
              </a:r>
              <a:r>
                <a:rPr lang="pt-BR" dirty="0" smtClean="0">
                  <a:solidFill>
                    <a:srgbClr val="404040"/>
                  </a:solidFill>
                </a:rPr>
                <a:t>custo obtido no passo anterior.</a:t>
              </a:r>
              <a:endParaRPr lang="pt-BR" dirty="0">
                <a:solidFill>
                  <a:srgbClr val="404040"/>
                </a:solidFill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611560" y="5301208"/>
              <a:ext cx="3986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81C5C"/>
                  </a:solidFill>
                </a:rPr>
                <a:t>1</a:t>
              </a:r>
              <a:r>
                <a:rPr lang="en-US" b="1" baseline="30000" dirty="0" smtClean="0">
                  <a:solidFill>
                    <a:srgbClr val="C81C5C"/>
                  </a:solidFill>
                </a:rPr>
                <a:t>a</a:t>
              </a:r>
              <a:endParaRPr lang="en-US" b="1" baseline="30000" dirty="0">
                <a:solidFill>
                  <a:srgbClr val="C81C5C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95536" y="3717032"/>
            <a:ext cx="8208912" cy="2088232"/>
            <a:chOff x="467544" y="4869160"/>
            <a:chExt cx="8208912" cy="2088232"/>
          </a:xfrm>
        </p:grpSpPr>
        <p:sp>
          <p:nvSpPr>
            <p:cNvPr id="13" name="Rounded Rectangle 12"/>
            <p:cNvSpPr/>
            <p:nvPr/>
          </p:nvSpPr>
          <p:spPr>
            <a:xfrm>
              <a:off x="467544" y="4869160"/>
              <a:ext cx="8208912" cy="2088232"/>
            </a:xfrm>
            <a:prstGeom prst="roundRect">
              <a:avLst/>
            </a:prstGeom>
            <a:noFill/>
            <a:ln w="19050" cmpd="sng">
              <a:solidFill>
                <a:srgbClr val="C81C5C"/>
              </a:solidFill>
              <a:prstDash val="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12788" lvl="2" indent="-90488" eaLnBrk="1" hangingPunct="1">
                <a:spcAft>
                  <a:spcPts val="500"/>
                </a:spcAft>
                <a:buFont typeface="+mj-lt"/>
                <a:buAutoNum type="arabicPeriod"/>
              </a:pPr>
              <a:r>
                <a:rPr lang="pt-BR" dirty="0">
                  <a:solidFill>
                    <a:srgbClr val="404040"/>
                  </a:solidFill>
                </a:rPr>
                <a:t>Selecionar uma solução aleatória; </a:t>
              </a:r>
              <a:endParaRPr lang="pt-BR" dirty="0" smtClean="0">
                <a:solidFill>
                  <a:srgbClr val="404040"/>
                </a:solidFill>
              </a:endParaRPr>
            </a:p>
            <a:p>
              <a:pPr marL="712788" lvl="2" indent="-90488" eaLnBrk="1" hangingPunct="1">
                <a:spcAft>
                  <a:spcPts val="500"/>
                </a:spcAft>
                <a:buFont typeface="+mj-lt"/>
                <a:buAutoNum type="arabicPeriod"/>
              </a:pPr>
              <a:r>
                <a:rPr lang="pt-BR" dirty="0">
                  <a:solidFill>
                    <a:srgbClr val="404040"/>
                  </a:solidFill>
                </a:rPr>
                <a:t> </a:t>
              </a:r>
              <a:r>
                <a:rPr lang="pt-B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Gerar </a:t>
              </a:r>
              <a:r>
                <a: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um conjunto de soluções vizinhas dessa solução; </a:t>
              </a:r>
              <a:endPara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712788" lvl="2" indent="-90488" eaLnBrk="1" hangingPunct="1">
                <a:spcAft>
                  <a:spcPts val="500"/>
                </a:spcAft>
                <a:buFont typeface="+mj-lt"/>
                <a:buAutoNum type="arabicPeriod"/>
              </a:pPr>
              <a:r>
                <a: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pt-B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Iniciar </a:t>
              </a:r>
              <a:r>
                <a: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com uma temperatura baixa e contar quantas soluções vizinhas seriam aceitas com essa temperatura</a:t>
              </a:r>
              <a:r>
                <a:rPr lang="pt-B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;</a:t>
              </a:r>
            </a:p>
            <a:p>
              <a:pPr marL="712788" lvl="2" indent="-90488" eaLnBrk="1" hangingPunct="1">
                <a:spcAft>
                  <a:spcPts val="500"/>
                </a:spcAft>
                <a:buFont typeface="+mj-lt"/>
                <a:buAutoNum type="arabicPeriod"/>
              </a:pPr>
              <a:r>
                <a: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pt-B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Aumentar </a:t>
              </a:r>
              <a:r>
                <a: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 temperatura de forma a aceitar uma quantidade </a:t>
              </a:r>
              <a:r>
                <a:rPr lang="pt-B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“grande” </a:t>
              </a:r>
              <a:r>
                <a: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 </a:t>
              </a:r>
              <a:r>
                <a:rPr lang="pt-B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vizinhos (tão grande quanto fizer sentido no contexto).</a:t>
              </a:r>
              <a:endParaRPr lang="pt-B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11560" y="5733256"/>
              <a:ext cx="3986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C81C5C"/>
                  </a:solidFill>
                </a:rPr>
                <a:t>2</a:t>
              </a:r>
              <a:r>
                <a:rPr lang="en-US" b="1" baseline="30000" dirty="0" smtClean="0">
                  <a:solidFill>
                    <a:srgbClr val="C81C5C"/>
                  </a:solidFill>
                </a:rPr>
                <a:t>a</a:t>
              </a:r>
              <a:endParaRPr lang="en-US" b="1" baseline="30000" dirty="0">
                <a:solidFill>
                  <a:srgbClr val="C81C5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3742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39552" y="260648"/>
            <a:ext cx="6911975" cy="5048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BUSCAS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844824"/>
            <a:ext cx="7344816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457200" indent="-457200" algn="just" eaLnBrk="1" hangingPunct="1">
              <a:spcBef>
                <a:spcPct val="0"/>
              </a:spcBef>
              <a:spcAft>
                <a:spcPts val="1500"/>
              </a:spcAft>
              <a:buFont typeface="+mj-lt"/>
              <a:buAutoNum type="arabicPeriod"/>
            </a:pPr>
            <a:r>
              <a:rPr lang="x-none" sz="2400" b="1" i="1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Definições e exemplos</a:t>
            </a:r>
          </a:p>
          <a:p>
            <a:pPr marL="457200" indent="-457200" algn="just" eaLnBrk="1" hangingPunct="1">
              <a:spcBef>
                <a:spcPct val="0"/>
              </a:spcBef>
              <a:spcAft>
                <a:spcPts val="1500"/>
              </a:spcAft>
              <a:buFont typeface="+mj-lt"/>
              <a:buAutoNum type="arabicPeriod"/>
            </a:pPr>
            <a:r>
              <a:rPr lang="x-none" sz="2400" b="1" i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Buscas sem informação</a:t>
            </a:r>
          </a:p>
          <a:p>
            <a:pPr marL="457200" indent="-457200" algn="just" eaLnBrk="1" hangingPunct="1">
              <a:spcBef>
                <a:spcPct val="0"/>
              </a:spcBef>
              <a:spcAft>
                <a:spcPts val="1500"/>
              </a:spcAft>
              <a:buFont typeface="+mj-lt"/>
              <a:buAutoNum type="arabicPeriod"/>
            </a:pPr>
            <a:r>
              <a:rPr lang="x-none" sz="2400" b="1" i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Buscas com informação</a:t>
            </a:r>
          </a:p>
          <a:p>
            <a:pPr marL="457200" indent="-457200" algn="just" eaLnBrk="1" hangingPunct="1">
              <a:spcBef>
                <a:spcPct val="0"/>
              </a:spcBef>
              <a:spcAft>
                <a:spcPts val="1500"/>
              </a:spcAft>
              <a:buFont typeface="+mj-lt"/>
              <a:buAutoNum type="arabicPeriod"/>
            </a:pPr>
            <a:r>
              <a:rPr lang="x-none" sz="2400" b="1" i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Busca local</a:t>
            </a:r>
          </a:p>
          <a:p>
            <a:pPr marL="457200" indent="-457200" algn="just" eaLnBrk="1" hangingPunct="1">
              <a:spcBef>
                <a:spcPct val="0"/>
              </a:spcBef>
              <a:spcAft>
                <a:spcPts val="1500"/>
              </a:spcAft>
              <a:buFont typeface="+mj-lt"/>
              <a:buAutoNum type="arabicPeriod"/>
            </a:pPr>
            <a:r>
              <a:rPr lang="x-none" sz="2400" b="1" i="1" dirty="0" smtClean="0">
                <a:solidFill>
                  <a:srgbClr val="FFFFFF"/>
                </a:solidFill>
                <a:latin typeface="Arial"/>
                <a:cs typeface="Arial"/>
              </a:rPr>
              <a:t>Algoritmos genéticos</a:t>
            </a:r>
            <a:endParaRPr lang="tr-TR" sz="2400" b="1" i="1" dirty="0" smtClean="0">
              <a:solidFill>
                <a:srgbClr val="FFFFFF"/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1371678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x-none" altLang="zh-CN" b="1" dirty="0" smtClean="0"/>
              <a:t> Algoritmo Genético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3580" y="4781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052736"/>
            <a:ext cx="8352928" cy="2800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pt-BR" sz="2200" b="1" dirty="0" smtClean="0"/>
              <a:t>Algoritmo genético: </a:t>
            </a:r>
            <a:r>
              <a:rPr lang="pt-BR" sz="2200" dirty="0" smtClean="0"/>
              <a:t>algoritmo matemático paralelo que transforma um conjunto (população) de objetos matemáticos individuais (tipicamente uma </a:t>
            </a:r>
            <a:r>
              <a:rPr lang="pt-BR" sz="2200" dirty="0" err="1" smtClean="0"/>
              <a:t>string</a:t>
            </a:r>
            <a:r>
              <a:rPr lang="pt-BR" sz="2200" dirty="0" smtClean="0"/>
              <a:t> de caracteres de tamanho fixo </a:t>
            </a:r>
            <a:r>
              <a:rPr lang="mr-IN" sz="2200" dirty="0" smtClean="0"/>
              <a:t>–</a:t>
            </a:r>
            <a:r>
              <a:rPr lang="pt-BR" sz="2200" dirty="0" smtClean="0"/>
              <a:t> indivíduos representados por </a:t>
            </a:r>
            <a:r>
              <a:rPr lang="pt-BR" sz="2200" b="1" dirty="0" smtClean="0"/>
              <a:t>cromossomo</a:t>
            </a:r>
            <a:r>
              <a:rPr lang="pt-BR" sz="2200" dirty="0" smtClean="0"/>
              <a:t>), cada um associado a um valor de </a:t>
            </a:r>
            <a:r>
              <a:rPr lang="pt-BR" sz="2200" b="1" dirty="0" smtClean="0"/>
              <a:t>fitness</a:t>
            </a:r>
            <a:r>
              <a:rPr lang="pt-BR" sz="2200" dirty="0" smtClean="0"/>
              <a:t>, em uma nova população usando operações baseadas no princípio Darwiniano de reprodução (operações genéticas) e sobrevivência do mais bem adaptado.</a:t>
            </a:r>
          </a:p>
        </p:txBody>
      </p:sp>
      <p:sp>
        <p:nvSpPr>
          <p:cNvPr id="3" name="Rectangle 2"/>
          <p:cNvSpPr/>
          <p:nvPr/>
        </p:nvSpPr>
        <p:spPr>
          <a:xfrm>
            <a:off x="4479667" y="3290501"/>
            <a:ext cx="184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 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467544" y="3933056"/>
            <a:ext cx="8352928" cy="2664296"/>
          </a:xfrm>
          <a:prstGeom prst="roundRect">
            <a:avLst/>
          </a:prstGeom>
          <a:noFill/>
          <a:ln w="19050" cmpd="sng">
            <a:solidFill>
              <a:srgbClr val="C81C5C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Aft>
                <a:spcPts val="500"/>
              </a:spcAft>
            </a:pPr>
            <a:r>
              <a:rPr lang="pt-BR" sz="2400" dirty="0" smtClean="0">
                <a:solidFill>
                  <a:srgbClr val="C81C5C"/>
                </a:solidFill>
                <a:latin typeface="Arial Narrow"/>
                <a:cs typeface="Arial Narrow"/>
              </a:rPr>
              <a:t>Processo evolutivo natural (base do algoritmo genético):</a:t>
            </a:r>
          </a:p>
          <a:p>
            <a:pPr marL="342900" indent="-342900" algn="just" eaLnBrk="1" hangingPunct="1">
              <a:spcAft>
                <a:spcPts val="500"/>
              </a:spcAft>
              <a:buFont typeface="Arial"/>
              <a:buChar char="•"/>
            </a:pPr>
            <a:r>
              <a:rPr lang="x-none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Uma entidade tem a habilidade de se reproduzir</a:t>
            </a:r>
          </a:p>
          <a:p>
            <a:pPr marL="342900" indent="-342900" algn="just" eaLnBrk="1" hangingPunct="1">
              <a:spcAft>
                <a:spcPts val="500"/>
              </a:spcAft>
              <a:buFont typeface="Arial"/>
              <a:buChar char="•"/>
            </a:pPr>
            <a:r>
              <a:rPr lang="x-none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Existe uma população formada por essas entidades</a:t>
            </a:r>
          </a:p>
          <a:p>
            <a:pPr marL="342900" indent="-342900" algn="just" eaLnBrk="1" hangingPunct="1">
              <a:spcAft>
                <a:spcPts val="500"/>
              </a:spcAft>
              <a:buFont typeface="Arial"/>
              <a:buChar char="•"/>
            </a:pPr>
            <a:r>
              <a:rPr lang="x-none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Existe alguma diversidade entre essas entidades</a:t>
            </a:r>
          </a:p>
          <a:p>
            <a:pPr marL="342900" indent="-342900" algn="just" eaLnBrk="1" hangingPunct="1">
              <a:spcAft>
                <a:spcPts val="500"/>
              </a:spcAft>
              <a:buFont typeface="Arial"/>
              <a:buChar char="•"/>
            </a:pPr>
            <a:r>
              <a:rPr lang="x-none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Algumas diferenças na habilidade de sobrevivência nesse ambiente está associada com a diversidade entre as entidades.</a:t>
            </a:r>
            <a:endParaRPr lang="pt-BR" sz="2200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2224021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x-none" altLang="zh-CN" b="1" dirty="0" smtClean="0"/>
              <a:t> Algoritmo Genético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3580" y="4781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479667" y="3290501"/>
            <a:ext cx="184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764704"/>
            <a:ext cx="3776334" cy="58052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11760" y="6455806"/>
            <a:ext cx="4482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Algoritmo</a:t>
            </a:r>
            <a:r>
              <a:rPr lang="en-US" dirty="0" smtClean="0"/>
              <a:t> </a:t>
            </a:r>
            <a:r>
              <a:rPr lang="en-US" dirty="0" err="1" smtClean="0"/>
              <a:t>básico</a:t>
            </a:r>
            <a:r>
              <a:rPr lang="en-US" dirty="0" smtClean="0"/>
              <a:t> </a:t>
            </a:r>
            <a:r>
              <a:rPr lang="en-US" dirty="0" err="1"/>
              <a:t>r</a:t>
            </a:r>
            <a:r>
              <a:rPr lang="en-US" dirty="0" err="1" smtClean="0"/>
              <a:t>etirado</a:t>
            </a:r>
            <a:r>
              <a:rPr lang="en-US" dirty="0" smtClean="0"/>
              <a:t> de </a:t>
            </a:r>
            <a:r>
              <a:rPr lang="en-US" dirty="0" err="1" smtClean="0"/>
              <a:t>Koza</a:t>
            </a:r>
            <a:r>
              <a:rPr lang="en-US" dirty="0" smtClean="0"/>
              <a:t> (1992)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906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x-none" altLang="zh-CN" b="1" dirty="0" smtClean="0"/>
              <a:t> Algoritmo Genético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3580" y="4781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479667" y="3290501"/>
            <a:ext cx="184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764704"/>
            <a:ext cx="3776334" cy="58052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11760" y="6455806"/>
            <a:ext cx="4482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Algoritmo</a:t>
            </a:r>
            <a:r>
              <a:rPr lang="en-US" dirty="0" smtClean="0"/>
              <a:t> </a:t>
            </a:r>
            <a:r>
              <a:rPr lang="en-US" dirty="0" err="1" smtClean="0"/>
              <a:t>básico</a:t>
            </a:r>
            <a:r>
              <a:rPr lang="en-US" dirty="0" smtClean="0"/>
              <a:t> </a:t>
            </a:r>
            <a:r>
              <a:rPr lang="en-US" dirty="0" err="1"/>
              <a:t>r</a:t>
            </a:r>
            <a:r>
              <a:rPr lang="en-US" dirty="0" err="1" smtClean="0"/>
              <a:t>etirado</a:t>
            </a:r>
            <a:r>
              <a:rPr lang="en-US" dirty="0" smtClean="0"/>
              <a:t> de </a:t>
            </a:r>
            <a:r>
              <a:rPr lang="en-US" dirty="0" err="1" smtClean="0"/>
              <a:t>Koza</a:t>
            </a:r>
            <a:r>
              <a:rPr lang="en-US" dirty="0" smtClean="0"/>
              <a:t> (1992) 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1547664" y="836712"/>
            <a:ext cx="6120680" cy="2592288"/>
          </a:xfrm>
          <a:prstGeom prst="roundRect">
            <a:avLst/>
          </a:prstGeom>
          <a:noFill/>
          <a:ln w="19050" cmpd="sng">
            <a:solidFill>
              <a:srgbClr val="C81C5C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C81C5C"/>
                </a:solidFill>
              </a:rPr>
              <a:t>Parte 1</a:t>
            </a:r>
            <a:endParaRPr lang="en-US" dirty="0">
              <a:solidFill>
                <a:srgbClr val="C81C5C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547664" y="3501008"/>
            <a:ext cx="6120680" cy="2664296"/>
          </a:xfrm>
          <a:prstGeom prst="roundRect">
            <a:avLst/>
          </a:prstGeom>
          <a:noFill/>
          <a:ln w="19050" cmpd="sng">
            <a:solidFill>
              <a:srgbClr val="C81C5C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C81C5C"/>
                </a:solidFill>
              </a:rPr>
              <a:t>Parte 2</a:t>
            </a:r>
            <a:endParaRPr lang="en-US" dirty="0">
              <a:solidFill>
                <a:srgbClr val="C81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1648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x-none" altLang="zh-CN" b="1" dirty="0" smtClean="0"/>
              <a:t> Algoritmo Genético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3580" y="4781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479667" y="3290501"/>
            <a:ext cx="184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061663"/>
            <a:ext cx="6724104" cy="57963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47864" y="836712"/>
            <a:ext cx="2263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81C5C"/>
                </a:solidFill>
              </a:rPr>
              <a:t>Parte </a:t>
            </a:r>
            <a:r>
              <a:rPr lang="en-US" dirty="0" smtClean="0">
                <a:solidFill>
                  <a:srgbClr val="C81C5C"/>
                </a:solidFill>
              </a:rPr>
              <a:t>1 </a:t>
            </a:r>
            <a:r>
              <a:rPr lang="en-US" dirty="0" err="1" smtClean="0">
                <a:solidFill>
                  <a:srgbClr val="C81C5C"/>
                </a:solidFill>
              </a:rPr>
              <a:t>aproximada</a:t>
            </a:r>
            <a:r>
              <a:rPr lang="en-US" dirty="0" smtClean="0">
                <a:solidFill>
                  <a:srgbClr val="C81C5C"/>
                </a:solidFill>
              </a:rPr>
              <a:t>:</a:t>
            </a:r>
            <a:endParaRPr lang="en-US" dirty="0">
              <a:solidFill>
                <a:srgbClr val="C81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7785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x-none" altLang="zh-CN" b="1" dirty="0" smtClean="0"/>
              <a:t> Algoritmo Genético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3580" y="4781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479667" y="3290501"/>
            <a:ext cx="184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67544" y="836712"/>
            <a:ext cx="7920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81C5C"/>
                </a:solidFill>
              </a:rPr>
              <a:t>Parte </a:t>
            </a:r>
            <a:r>
              <a:rPr lang="en-US" dirty="0" smtClean="0">
                <a:solidFill>
                  <a:srgbClr val="C81C5C"/>
                </a:solidFill>
              </a:rPr>
              <a:t>2 </a:t>
            </a:r>
            <a:r>
              <a:rPr lang="en-US" dirty="0" err="1" smtClean="0">
                <a:solidFill>
                  <a:srgbClr val="C81C5C"/>
                </a:solidFill>
              </a:rPr>
              <a:t>aproximada</a:t>
            </a:r>
            <a:r>
              <a:rPr lang="en-US" dirty="0">
                <a:solidFill>
                  <a:srgbClr val="C81C5C"/>
                </a:solidFill>
              </a:rPr>
              <a:t> </a:t>
            </a:r>
            <a:r>
              <a:rPr lang="en-US" dirty="0" smtClean="0">
                <a:solidFill>
                  <a:srgbClr val="C81C5C"/>
                </a:solidFill>
              </a:rPr>
              <a:t>- </a:t>
            </a:r>
            <a:r>
              <a:rPr lang="en-US" dirty="0" err="1" smtClean="0">
                <a:solidFill>
                  <a:srgbClr val="C81C5C"/>
                </a:solidFill>
              </a:rPr>
              <a:t>operadores</a:t>
            </a:r>
            <a:r>
              <a:rPr lang="en-US" dirty="0" smtClean="0">
                <a:solidFill>
                  <a:srgbClr val="C81C5C"/>
                </a:solidFill>
              </a:rPr>
              <a:t> </a:t>
            </a:r>
            <a:r>
              <a:rPr lang="en-US" dirty="0" err="1" smtClean="0">
                <a:solidFill>
                  <a:srgbClr val="C81C5C"/>
                </a:solidFill>
              </a:rPr>
              <a:t>genéticos</a:t>
            </a:r>
            <a:r>
              <a:rPr lang="en-US" dirty="0" smtClean="0">
                <a:solidFill>
                  <a:srgbClr val="C81C5C"/>
                </a:solidFill>
              </a:rPr>
              <a:t>: </a:t>
            </a:r>
            <a:endParaRPr lang="en-US" dirty="0">
              <a:solidFill>
                <a:srgbClr val="C81C5C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340768"/>
            <a:ext cx="7598438" cy="521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69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x-none" altLang="zh-CN" b="1" dirty="0" smtClean="0"/>
              <a:t> Algoritmo Genético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3580" y="4781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052736"/>
            <a:ext cx="83529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200" b="1" dirty="0" smtClean="0"/>
              <a:t>Vamos trabalhar com um exemplo:</a:t>
            </a:r>
            <a:endParaRPr lang="pt-BR" sz="2200" dirty="0" smtClean="0"/>
          </a:p>
        </p:txBody>
      </p:sp>
      <p:sp>
        <p:nvSpPr>
          <p:cNvPr id="3" name="Rectangle 2"/>
          <p:cNvSpPr/>
          <p:nvPr/>
        </p:nvSpPr>
        <p:spPr>
          <a:xfrm>
            <a:off x="4479667" y="3290501"/>
            <a:ext cx="184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 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611560" y="1916832"/>
            <a:ext cx="8352928" cy="4464496"/>
          </a:xfrm>
          <a:prstGeom prst="roundRect">
            <a:avLst/>
          </a:prstGeom>
          <a:noFill/>
          <a:ln w="19050" cmpd="sng">
            <a:solidFill>
              <a:srgbClr val="C81C5C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Aft>
                <a:spcPts val="500"/>
              </a:spcAft>
            </a:pPr>
            <a:r>
              <a:rPr lang="pt-BR" sz="2400" dirty="0" smtClean="0">
                <a:solidFill>
                  <a:srgbClr val="C81C5C"/>
                </a:solidFill>
                <a:latin typeface="Arial Narrow"/>
                <a:cs typeface="Arial Narrow"/>
              </a:rPr>
              <a:t>Restaurante </a:t>
            </a:r>
            <a:r>
              <a:rPr lang="pt-BR" sz="2400" dirty="0" err="1" smtClean="0">
                <a:solidFill>
                  <a:srgbClr val="C81C5C"/>
                </a:solidFill>
                <a:latin typeface="Arial Narrow"/>
                <a:cs typeface="Arial Narrow"/>
              </a:rPr>
              <a:t>Hamburguer</a:t>
            </a:r>
            <a:endParaRPr lang="pt-BR" sz="2400" dirty="0" smtClean="0">
              <a:solidFill>
                <a:srgbClr val="C81C5C"/>
              </a:solidFill>
              <a:latin typeface="Arial Narrow"/>
              <a:cs typeface="Arial Narrow"/>
            </a:endParaRPr>
          </a:p>
          <a:p>
            <a:pPr marL="342900" indent="-342900" algn="just" eaLnBrk="1" hangingPunct="1">
              <a:spcAft>
                <a:spcPts val="500"/>
              </a:spcAft>
              <a:buFont typeface="Arial"/>
              <a:buChar char="•"/>
            </a:pPr>
            <a:r>
              <a:rPr lang="x-none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Problema: encontrar a melhor estratégia de negócio para uma rede de 4 restaurantes.</a:t>
            </a:r>
            <a:endParaRPr lang="pt-BR" sz="2200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  <a:p>
            <a:pPr marL="342900" indent="-342900" algn="just" eaLnBrk="1" hangingPunct="1">
              <a:spcAft>
                <a:spcPts val="500"/>
              </a:spcAft>
              <a:buFont typeface="Arial"/>
              <a:buChar char="•"/>
            </a:pPr>
            <a:r>
              <a:rPr lang="pt-BR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Estratégias baseadas em 3 decisões binárias:</a:t>
            </a:r>
          </a:p>
          <a:p>
            <a:pPr marL="800100" lvl="1" indent="-342900" algn="just" eaLnBrk="1" hangingPunct="1">
              <a:spcAft>
                <a:spcPts val="500"/>
              </a:spcAft>
              <a:buFont typeface="Arial"/>
              <a:buChar char="•"/>
            </a:pPr>
            <a:r>
              <a:rPr lang="pt-BR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Preço </a:t>
            </a:r>
            <a:r>
              <a:rPr lang="mr-IN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–</a:t>
            </a:r>
            <a:r>
              <a:rPr lang="pt-BR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 50 centavos ou 10 dólares?</a:t>
            </a:r>
          </a:p>
          <a:p>
            <a:pPr marL="800100" lvl="1" indent="-342900" algn="just" eaLnBrk="1" hangingPunct="1">
              <a:spcAft>
                <a:spcPts val="500"/>
              </a:spcAft>
              <a:buFont typeface="Arial"/>
              <a:buChar char="•"/>
            </a:pPr>
            <a:r>
              <a:rPr lang="pt-BR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Bebida </a:t>
            </a:r>
            <a:r>
              <a:rPr lang="mr-IN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–</a:t>
            </a:r>
            <a:r>
              <a:rPr lang="pt-BR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 vinho ou cola?</a:t>
            </a:r>
          </a:p>
          <a:p>
            <a:pPr marL="800100" lvl="1" indent="-342900" algn="just" eaLnBrk="1" hangingPunct="1">
              <a:spcAft>
                <a:spcPts val="500"/>
              </a:spcAft>
              <a:buFont typeface="Arial"/>
              <a:buChar char="•"/>
            </a:pPr>
            <a:r>
              <a:rPr lang="pt-BR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Serviço </a:t>
            </a:r>
            <a:r>
              <a:rPr lang="mr-IN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–</a:t>
            </a:r>
            <a:r>
              <a:rPr lang="pt-BR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 lento e calmo, com garçons vestidos com ternos, ou rápido e divertido, com garçons vestidos com uniforme de poliéster branco?</a:t>
            </a:r>
          </a:p>
          <a:p>
            <a:pPr marL="342900" indent="-342900" algn="just" eaLnBrk="1" hangingPunct="1">
              <a:spcAft>
                <a:spcPts val="500"/>
              </a:spcAft>
              <a:buFont typeface="Arial"/>
              <a:buChar char="•"/>
            </a:pPr>
            <a:r>
              <a:rPr lang="pt-BR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Meta: encontrar a combinação das decisões estratégicas que maximize o lucro dos restaurantes.</a:t>
            </a:r>
            <a:endParaRPr lang="x-none" sz="2200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013065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x-none" altLang="zh-CN" b="1" dirty="0" smtClean="0"/>
              <a:t> Algoritmo Genético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3580" y="4781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052736"/>
            <a:ext cx="8352928" cy="324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200" b="1" dirty="0" smtClean="0"/>
              <a:t>Representação dos restaurantes </a:t>
            </a:r>
            <a:r>
              <a:rPr lang="mr-IN" sz="2200" b="1" dirty="0" smtClean="0"/>
              <a:t>–</a:t>
            </a:r>
            <a:r>
              <a:rPr lang="x-none" sz="2200" b="1" dirty="0" smtClean="0"/>
              <a:t> cromossomo:</a:t>
            </a:r>
            <a:r>
              <a:rPr lang="pt-BR" sz="2200" dirty="0"/>
              <a:t> </a:t>
            </a:r>
            <a:r>
              <a:rPr lang="pt-BR" sz="2200" dirty="0" err="1" smtClean="0"/>
              <a:t>string</a:t>
            </a:r>
            <a:r>
              <a:rPr lang="pt-BR" sz="2200" dirty="0" smtClean="0"/>
              <a:t> de comprimento </a:t>
            </a:r>
            <a:r>
              <a:rPr lang="pt-BR" sz="2200" i="1" dirty="0" smtClean="0"/>
              <a:t>L = 3</a:t>
            </a:r>
            <a:r>
              <a:rPr lang="pt-BR" sz="2200" dirty="0" smtClean="0"/>
              <a:t> com alfabeto de tamanho </a:t>
            </a:r>
            <a:r>
              <a:rPr lang="pt-BR" sz="2200" i="1" dirty="0" err="1" smtClean="0"/>
              <a:t>K</a:t>
            </a:r>
            <a:r>
              <a:rPr lang="pt-BR" sz="2200" i="1" dirty="0" smtClean="0"/>
              <a:t> = 2</a:t>
            </a:r>
            <a:r>
              <a:rPr lang="pt-BR" sz="2200" dirty="0" smtClean="0"/>
              <a:t>.</a:t>
            </a:r>
            <a:endParaRPr lang="pt-BR" sz="2200" dirty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pt-BR" sz="2200" dirty="0" smtClean="0"/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pt-BR" sz="2200" dirty="0" smtClean="0"/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pt-BR" sz="2200" dirty="0"/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pt-BR" sz="1000" dirty="0" smtClean="0"/>
          </a:p>
          <a:p>
            <a:pPr marL="712788" lvl="1" indent="-258763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pt-BR" sz="2000" dirty="0" smtClean="0"/>
              <a:t>Para cada decisão de estratégia, o valor </a:t>
            </a:r>
            <a:r>
              <a:rPr lang="pt-BR" sz="2000" i="1" dirty="0" smtClean="0"/>
              <a:t>0</a:t>
            </a:r>
            <a:r>
              <a:rPr lang="pt-BR" sz="2000" dirty="0" smtClean="0"/>
              <a:t> ou </a:t>
            </a:r>
            <a:r>
              <a:rPr lang="pt-BR" sz="2000" i="1" dirty="0" smtClean="0"/>
              <a:t>1</a:t>
            </a:r>
            <a:r>
              <a:rPr lang="pt-BR" sz="2000" dirty="0" smtClean="0"/>
              <a:t> é associado à posição correspondente no cromossomo;</a:t>
            </a:r>
          </a:p>
          <a:p>
            <a:pPr marL="712788" lvl="1" indent="-258763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pt-BR" sz="2000" dirty="0" smtClean="0"/>
              <a:t>Espaço de busca: </a:t>
            </a:r>
            <a:r>
              <a:rPr lang="pt-BR" sz="2000" i="1" dirty="0" smtClean="0"/>
              <a:t>2</a:t>
            </a:r>
            <a:r>
              <a:rPr lang="pt-BR" sz="2000" i="1" baseline="30000" dirty="0" smtClean="0"/>
              <a:t>3</a:t>
            </a:r>
            <a:r>
              <a:rPr lang="pt-BR" sz="2000" i="1" dirty="0" smtClean="0"/>
              <a:t> = 8 </a:t>
            </a:r>
            <a:r>
              <a:rPr lang="pt-BR" sz="2000" dirty="0" smtClean="0"/>
              <a:t>possíveis estratégias de negócio.</a:t>
            </a:r>
            <a:endParaRPr lang="x-none" sz="2000" dirty="0" smtClean="0"/>
          </a:p>
        </p:txBody>
      </p:sp>
      <p:sp>
        <p:nvSpPr>
          <p:cNvPr id="3" name="Rectangle 2"/>
          <p:cNvSpPr/>
          <p:nvPr/>
        </p:nvSpPr>
        <p:spPr>
          <a:xfrm>
            <a:off x="4479667" y="3290501"/>
            <a:ext cx="184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 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902084"/>
              </p:ext>
            </p:extLst>
          </p:nvPr>
        </p:nvGraphicFramePr>
        <p:xfrm>
          <a:off x="3131840" y="2276872"/>
          <a:ext cx="4655841" cy="64008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551947"/>
                <a:gridCol w="1551947"/>
                <a:gridCol w="155194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Alto =</a:t>
                      </a:r>
                      <a:r>
                        <a:rPr lang="en-US" b="0" baseline="0" dirty="0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 0</a:t>
                      </a:r>
                    </a:p>
                    <a:p>
                      <a:pPr algn="ctr"/>
                      <a:r>
                        <a:rPr lang="en-US" b="0" baseline="0" dirty="0" err="1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Baixo</a:t>
                      </a:r>
                      <a:r>
                        <a:rPr lang="en-US" b="0" baseline="0" dirty="0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 = 1</a:t>
                      </a:r>
                      <a:endParaRPr lang="en-US" b="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Vinho</a:t>
                      </a:r>
                      <a:r>
                        <a:rPr lang="en-US" b="0" baseline="0" dirty="0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 </a:t>
                      </a:r>
                      <a:r>
                        <a:rPr lang="en-US" b="0" dirty="0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=</a:t>
                      </a:r>
                      <a:r>
                        <a:rPr lang="en-US" b="0" baseline="0" dirty="0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 0</a:t>
                      </a:r>
                    </a:p>
                    <a:p>
                      <a:pPr algn="ctr"/>
                      <a:r>
                        <a:rPr lang="en-US" b="0" baseline="0" dirty="0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Cola = 1</a:t>
                      </a:r>
                      <a:endParaRPr lang="en-US" b="0" dirty="0" smtClean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Lento =</a:t>
                      </a:r>
                      <a:r>
                        <a:rPr lang="en-US" b="0" baseline="0" dirty="0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 0</a:t>
                      </a:r>
                    </a:p>
                    <a:p>
                      <a:pPr algn="ctr"/>
                      <a:r>
                        <a:rPr lang="en-US" b="0" baseline="0" dirty="0" err="1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Rápido</a:t>
                      </a:r>
                      <a:r>
                        <a:rPr lang="en-US" b="0" baseline="0" dirty="0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 = 1</a:t>
                      </a:r>
                      <a:endParaRPr lang="en-US" b="0" dirty="0" smtClean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15616" y="2411596"/>
            <a:ext cx="1749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accent4">
                    <a:lumMod val="75000"/>
                  </a:schemeClr>
                </a:solidFill>
              </a:rPr>
              <a:t>Cromossomo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: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63888" y="1916832"/>
            <a:ext cx="787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</a:rPr>
              <a:t>Preço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04048" y="1916832"/>
            <a:ext cx="9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</a:rPr>
              <a:t>Bebida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60232" y="1916832"/>
            <a:ext cx="95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</a:rPr>
              <a:t>Serviço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027983"/>
              </p:ext>
            </p:extLst>
          </p:nvPr>
        </p:nvGraphicFramePr>
        <p:xfrm>
          <a:off x="1979712" y="4725144"/>
          <a:ext cx="6336704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9200"/>
                <a:gridCol w="1219200"/>
                <a:gridCol w="1219200"/>
                <a:gridCol w="1219200"/>
                <a:gridCol w="145990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Preço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Bebida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Serviço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Cromossomo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 (alto)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 (cola)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 (</a:t>
                      </a:r>
                      <a:r>
                        <a:rPr lang="en-US" dirty="0" err="1" smtClean="0"/>
                        <a:t>rápido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 (alto)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 (</a:t>
                      </a:r>
                      <a:r>
                        <a:rPr lang="en-US" dirty="0" err="1" smtClean="0"/>
                        <a:t>vinho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 (</a:t>
                      </a:r>
                      <a:r>
                        <a:rPr lang="en-US" dirty="0" err="1" smtClean="0"/>
                        <a:t>rápido</a:t>
                      </a:r>
                      <a:r>
                        <a:rPr lang="en-US" dirty="0" smtClean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 (</a:t>
                      </a:r>
                      <a:r>
                        <a:rPr lang="en-US" dirty="0" err="1" smtClean="0"/>
                        <a:t>baixo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 (cola)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 (lento)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 (alto)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 (cola)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 (lento)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010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979712" y="4365104"/>
            <a:ext cx="633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Representação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 dos 4 </a:t>
            </a:r>
            <a:r>
              <a:rPr lang="en-US" b="1" dirty="0" err="1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restaurantes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 da </a:t>
            </a:r>
            <a:r>
              <a:rPr lang="en-US" b="1" dirty="0" err="1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rede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 (</a:t>
            </a:r>
            <a:r>
              <a:rPr lang="en-US" b="1" dirty="0" err="1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população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):</a:t>
            </a:r>
            <a:endParaRPr lang="en-US" b="1" dirty="0">
              <a:solidFill>
                <a:schemeClr val="accent4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7" name="Left Brace 6"/>
          <p:cNvSpPr/>
          <p:nvPr/>
        </p:nvSpPr>
        <p:spPr>
          <a:xfrm>
            <a:off x="1691680" y="5157192"/>
            <a:ext cx="288032" cy="1368152"/>
          </a:xfrm>
          <a:prstGeom prst="leftBrace">
            <a:avLst/>
          </a:prstGeom>
          <a:ln>
            <a:solidFill>
              <a:srgbClr val="C81C5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7336" y="5229200"/>
            <a:ext cx="1781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81C5C"/>
                </a:solidFill>
                <a:latin typeface="Arial Narrow"/>
                <a:cs typeface="Arial Narrow"/>
              </a:rPr>
              <a:t>C</a:t>
            </a:r>
            <a:r>
              <a:rPr lang="en-US" dirty="0" err="1" smtClean="0">
                <a:solidFill>
                  <a:srgbClr val="C81C5C"/>
                </a:solidFill>
                <a:latin typeface="Arial Narrow"/>
                <a:cs typeface="Arial Narrow"/>
              </a:rPr>
              <a:t>ada</a:t>
            </a:r>
            <a:r>
              <a:rPr lang="en-US" dirty="0" smtClean="0">
                <a:solidFill>
                  <a:srgbClr val="C81C5C"/>
                </a:solidFill>
                <a:latin typeface="Arial Narrow"/>
                <a:cs typeface="Arial Narrow"/>
              </a:rPr>
              <a:t> </a:t>
            </a:r>
            <a:r>
              <a:rPr lang="en-US" dirty="0" err="1" smtClean="0">
                <a:solidFill>
                  <a:srgbClr val="C81C5C"/>
                </a:solidFill>
                <a:latin typeface="Arial Narrow"/>
                <a:cs typeface="Arial Narrow"/>
              </a:rPr>
              <a:t>linha</a:t>
            </a:r>
            <a:r>
              <a:rPr lang="en-US" dirty="0" smtClean="0">
                <a:solidFill>
                  <a:srgbClr val="C81C5C"/>
                </a:solidFill>
                <a:latin typeface="Arial Narrow"/>
                <a:cs typeface="Arial Narrow"/>
              </a:rPr>
              <a:t>: </a:t>
            </a:r>
          </a:p>
          <a:p>
            <a:r>
              <a:rPr lang="en-US" dirty="0" smtClean="0">
                <a:solidFill>
                  <a:srgbClr val="C81C5C"/>
                </a:solidFill>
                <a:latin typeface="Arial Narrow"/>
                <a:cs typeface="Arial Narrow"/>
              </a:rPr>
              <a:t>um </a:t>
            </a:r>
            <a:r>
              <a:rPr lang="en-US" dirty="0" err="1" smtClean="0">
                <a:solidFill>
                  <a:srgbClr val="C81C5C"/>
                </a:solidFill>
                <a:latin typeface="Arial Narrow"/>
                <a:cs typeface="Arial Narrow"/>
              </a:rPr>
              <a:t>indivíduo</a:t>
            </a:r>
            <a:r>
              <a:rPr lang="en-US" dirty="0">
                <a:solidFill>
                  <a:srgbClr val="C81C5C"/>
                </a:solidFill>
                <a:latin typeface="Arial Narrow"/>
                <a:cs typeface="Arial Narrow"/>
              </a:rPr>
              <a:t> </a:t>
            </a:r>
          </a:p>
          <a:p>
            <a:r>
              <a:rPr lang="en-US" dirty="0" smtClean="0">
                <a:solidFill>
                  <a:srgbClr val="C81C5C"/>
                </a:solidFill>
                <a:latin typeface="Arial Narrow"/>
                <a:cs typeface="Arial Narrow"/>
              </a:rPr>
              <a:t>(um </a:t>
            </a:r>
            <a:r>
              <a:rPr lang="en-US" dirty="0" err="1" smtClean="0">
                <a:solidFill>
                  <a:srgbClr val="C81C5C"/>
                </a:solidFill>
                <a:latin typeface="Arial Narrow"/>
                <a:cs typeface="Arial Narrow"/>
              </a:rPr>
              <a:t>restaurante</a:t>
            </a:r>
            <a:r>
              <a:rPr lang="en-US" dirty="0" smtClean="0">
                <a:solidFill>
                  <a:srgbClr val="C81C5C"/>
                </a:solidFill>
                <a:latin typeface="Arial Narrow"/>
                <a:cs typeface="Arial Narrow"/>
              </a:rPr>
              <a:t>)</a:t>
            </a:r>
            <a:endParaRPr lang="en-US" dirty="0">
              <a:solidFill>
                <a:srgbClr val="C81C5C"/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8353836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 smtClean="0"/>
              <a:t> Referências 	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15363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1628800"/>
            <a:ext cx="8352928" cy="348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spcAft>
                <a:spcPts val="500"/>
              </a:spcAft>
              <a:buFontTx/>
              <a:buNone/>
            </a:pPr>
            <a:r>
              <a:rPr lang="pt-BR" altLang="pt-BR" sz="2400" dirty="0" smtClean="0"/>
              <a:t>Referências base deste material:</a:t>
            </a:r>
          </a:p>
          <a:p>
            <a:pPr marL="342900" indent="-342900" algn="just" eaLnBrk="1" hangingPunct="1">
              <a:spcBef>
                <a:spcPct val="0"/>
              </a:spcBef>
              <a:buFontTx/>
              <a:buChar char="-"/>
            </a:pPr>
            <a:r>
              <a:rPr lang="pt-BR" altLang="pt-BR" sz="2400" dirty="0" smtClean="0">
                <a:latin typeface="Arial Narrow"/>
                <a:cs typeface="Arial Narrow"/>
              </a:rPr>
              <a:t>Russel, S.; </a:t>
            </a:r>
            <a:r>
              <a:rPr lang="pt-BR" altLang="pt-BR" sz="2400" dirty="0" err="1" smtClean="0">
                <a:latin typeface="Arial Narrow"/>
                <a:cs typeface="Arial Narrow"/>
              </a:rPr>
              <a:t>Norvig</a:t>
            </a:r>
            <a:r>
              <a:rPr lang="pt-BR" altLang="pt-BR" sz="2400" dirty="0" smtClean="0">
                <a:latin typeface="Arial Narrow"/>
                <a:cs typeface="Arial Narrow"/>
              </a:rPr>
              <a:t>, P. Inteligência Artificial. 2</a:t>
            </a:r>
            <a:r>
              <a:rPr lang="en-US" altLang="pt-BR" sz="2400" dirty="0" smtClean="0">
                <a:latin typeface="Arial Narrow"/>
                <a:cs typeface="Arial Narrow"/>
              </a:rPr>
              <a:t>ª</a:t>
            </a:r>
            <a:r>
              <a:rPr lang="pt-BR" altLang="pt-BR" sz="2400" dirty="0" smtClean="0">
                <a:latin typeface="Arial Narrow"/>
                <a:cs typeface="Arial Narrow"/>
              </a:rPr>
              <a:t> edição. Editora Campus, 2004. Capítulos 3 e 4.</a:t>
            </a:r>
          </a:p>
          <a:p>
            <a:pPr marL="342900" indent="-342900" algn="just" eaLnBrk="1" hangingPunct="1">
              <a:spcBef>
                <a:spcPct val="0"/>
              </a:spcBef>
              <a:buFontTx/>
              <a:buChar char="-"/>
            </a:pPr>
            <a:r>
              <a:rPr lang="tr-TR" sz="2400" dirty="0" smtClean="0">
                <a:latin typeface="Arial Narrow"/>
                <a:cs typeface="Arial Narrow"/>
              </a:rPr>
              <a:t>Koza</a:t>
            </a:r>
            <a:r>
              <a:rPr lang="tr-TR" sz="2400" dirty="0">
                <a:latin typeface="Arial Narrow"/>
                <a:cs typeface="Arial Narrow"/>
              </a:rPr>
              <a:t>, J. R. </a:t>
            </a:r>
            <a:r>
              <a:rPr lang="tr-TR" sz="2400" dirty="0" err="1">
                <a:latin typeface="Arial Narrow"/>
                <a:cs typeface="Arial Narrow"/>
              </a:rPr>
              <a:t>Genetic</a:t>
            </a:r>
            <a:r>
              <a:rPr lang="tr-TR" sz="2400" dirty="0">
                <a:latin typeface="Arial Narrow"/>
                <a:cs typeface="Arial Narrow"/>
              </a:rPr>
              <a:t> Programming. MIT </a:t>
            </a:r>
            <a:r>
              <a:rPr lang="tr-TR" sz="2400" dirty="0" err="1">
                <a:latin typeface="Arial Narrow"/>
                <a:cs typeface="Arial Narrow"/>
              </a:rPr>
              <a:t>Press</a:t>
            </a:r>
            <a:r>
              <a:rPr lang="tr-TR" sz="2400" dirty="0">
                <a:latin typeface="Arial Narrow"/>
                <a:cs typeface="Arial Narrow"/>
              </a:rPr>
              <a:t>, 1992. </a:t>
            </a:r>
            <a:r>
              <a:rPr lang="tr-TR" sz="2400" dirty="0" err="1" smtClean="0">
                <a:latin typeface="Arial Narrow"/>
                <a:cs typeface="Arial Narrow"/>
              </a:rPr>
              <a:t>Capítulo</a:t>
            </a:r>
            <a:r>
              <a:rPr lang="tr-TR" sz="2400" dirty="0">
                <a:latin typeface="Arial Narrow"/>
                <a:cs typeface="Arial Narrow"/>
              </a:rPr>
              <a:t>: 3</a:t>
            </a:r>
            <a:r>
              <a:rPr lang="tr-TR" sz="2400" dirty="0" smtClean="0">
                <a:latin typeface="Arial Narrow"/>
                <a:cs typeface="Arial Narrow"/>
              </a:rPr>
              <a:t>.</a:t>
            </a:r>
          </a:p>
          <a:p>
            <a:pPr marL="342900" indent="-342900" algn="just" eaLnBrk="1" hangingPunct="1">
              <a:spcBef>
                <a:spcPct val="0"/>
              </a:spcBef>
              <a:buFontTx/>
              <a:buChar char="-"/>
            </a:pPr>
            <a:r>
              <a:rPr lang="tr-TR" sz="2400" dirty="0" err="1">
                <a:latin typeface="Arial Narrow"/>
                <a:cs typeface="Arial Narrow"/>
              </a:rPr>
              <a:t>Linden</a:t>
            </a:r>
            <a:r>
              <a:rPr lang="tr-TR" sz="2400" dirty="0">
                <a:latin typeface="Arial Narrow"/>
                <a:cs typeface="Arial Narrow"/>
              </a:rPr>
              <a:t>, R. </a:t>
            </a:r>
            <a:r>
              <a:rPr lang="tr-TR" sz="2400" dirty="0" err="1">
                <a:latin typeface="Arial Narrow"/>
                <a:cs typeface="Arial Narrow"/>
              </a:rPr>
              <a:t>Algoritmos</a:t>
            </a:r>
            <a:r>
              <a:rPr lang="tr-TR" sz="2400" dirty="0">
                <a:latin typeface="Arial Narrow"/>
                <a:cs typeface="Arial Narrow"/>
              </a:rPr>
              <a:t> </a:t>
            </a:r>
            <a:r>
              <a:rPr lang="tr-TR" sz="2400" dirty="0" err="1" smtClean="0">
                <a:latin typeface="Arial Narrow"/>
                <a:cs typeface="Arial Narrow"/>
              </a:rPr>
              <a:t>Genéticos</a:t>
            </a:r>
            <a:r>
              <a:rPr lang="tr-TR" sz="2400" dirty="0">
                <a:latin typeface="Arial Narrow"/>
                <a:cs typeface="Arial Narrow"/>
              </a:rPr>
              <a:t>. </a:t>
            </a:r>
            <a:r>
              <a:rPr lang="tr-TR" sz="2400" dirty="0" err="1">
                <a:latin typeface="Arial Narrow"/>
                <a:cs typeface="Arial Narrow"/>
              </a:rPr>
              <a:t>Brasport</a:t>
            </a:r>
            <a:r>
              <a:rPr lang="tr-TR" sz="2400" dirty="0">
                <a:latin typeface="Arial Narrow"/>
                <a:cs typeface="Arial Narrow"/>
              </a:rPr>
              <a:t>, 2006. </a:t>
            </a:r>
            <a:r>
              <a:rPr lang="tr-TR" sz="2400" dirty="0" err="1" smtClean="0">
                <a:latin typeface="Arial Narrow"/>
                <a:cs typeface="Arial Narrow"/>
              </a:rPr>
              <a:t>Capítulos</a:t>
            </a:r>
            <a:r>
              <a:rPr lang="tr-TR" sz="2400" dirty="0">
                <a:latin typeface="Arial Narrow"/>
                <a:cs typeface="Arial Narrow"/>
              </a:rPr>
              <a:t>: </a:t>
            </a:r>
            <a:r>
              <a:rPr lang="tr-TR" sz="2400" dirty="0" smtClean="0">
                <a:latin typeface="Arial Narrow"/>
                <a:cs typeface="Arial Narrow"/>
              </a:rPr>
              <a:t>4 a 7 e 9</a:t>
            </a:r>
            <a:r>
              <a:rPr lang="tr-TR" sz="2400" dirty="0">
                <a:latin typeface="Arial Narrow"/>
                <a:cs typeface="Arial Narrow"/>
              </a:rPr>
              <a:t>. </a:t>
            </a:r>
            <a:endParaRPr lang="tr-TR" sz="2400" dirty="0" smtClean="0">
              <a:latin typeface="Arial Narrow"/>
              <a:cs typeface="Arial Narrow"/>
            </a:endParaRPr>
          </a:p>
          <a:p>
            <a:pPr algn="just" eaLnBrk="1" hangingPunct="1">
              <a:spcBef>
                <a:spcPct val="0"/>
              </a:spcBef>
              <a:buNone/>
            </a:pPr>
            <a:endParaRPr lang="tr-TR" sz="2400" dirty="0">
              <a:latin typeface="Arial Narrow"/>
              <a:cs typeface="Arial Narrow"/>
            </a:endParaRPr>
          </a:p>
          <a:p>
            <a:pPr algn="just" eaLnBrk="1" hangingPunct="1">
              <a:spcBef>
                <a:spcPct val="0"/>
              </a:spcBef>
              <a:buNone/>
            </a:pPr>
            <a:r>
              <a:rPr lang="tr-TR" sz="1800" dirty="0" smtClean="0">
                <a:latin typeface="Arial Narrow"/>
                <a:cs typeface="Arial Narrow"/>
              </a:rPr>
              <a:t>* Este </a:t>
            </a:r>
            <a:r>
              <a:rPr lang="tr-TR" sz="1800" dirty="0" err="1" smtClean="0">
                <a:latin typeface="Arial Narrow"/>
                <a:cs typeface="Arial Narrow"/>
              </a:rPr>
              <a:t>material</a:t>
            </a:r>
            <a:r>
              <a:rPr lang="tr-TR" sz="1800" dirty="0" smtClean="0">
                <a:latin typeface="Arial Narrow"/>
                <a:cs typeface="Arial Narrow"/>
              </a:rPr>
              <a:t> </a:t>
            </a:r>
            <a:r>
              <a:rPr lang="tr-TR" sz="1800" dirty="0" err="1" smtClean="0">
                <a:latin typeface="Arial Narrow"/>
                <a:cs typeface="Arial Narrow"/>
              </a:rPr>
              <a:t>foi</a:t>
            </a:r>
            <a:r>
              <a:rPr lang="tr-TR" sz="1800" dirty="0" smtClean="0">
                <a:latin typeface="Arial Narrow"/>
                <a:cs typeface="Arial Narrow"/>
              </a:rPr>
              <a:t> </a:t>
            </a:r>
            <a:r>
              <a:rPr lang="tr-TR" sz="1800" dirty="0" err="1" smtClean="0">
                <a:latin typeface="Arial Narrow"/>
                <a:cs typeface="Arial Narrow"/>
              </a:rPr>
              <a:t>construído</a:t>
            </a:r>
            <a:r>
              <a:rPr lang="tr-TR" sz="1800" dirty="0" smtClean="0">
                <a:latin typeface="Arial Narrow"/>
                <a:cs typeface="Arial Narrow"/>
              </a:rPr>
              <a:t> com </a:t>
            </a:r>
            <a:r>
              <a:rPr lang="tr-TR" sz="1800" dirty="0" err="1" smtClean="0">
                <a:latin typeface="Arial Narrow"/>
                <a:cs typeface="Arial Narrow"/>
              </a:rPr>
              <a:t>base</a:t>
            </a:r>
            <a:r>
              <a:rPr lang="tr-TR" sz="1800" dirty="0" smtClean="0">
                <a:latin typeface="Arial Narrow"/>
                <a:cs typeface="Arial Narrow"/>
              </a:rPr>
              <a:t> </a:t>
            </a:r>
            <a:r>
              <a:rPr lang="tr-TR" sz="1800" dirty="0" err="1" smtClean="0">
                <a:latin typeface="Arial Narrow"/>
                <a:cs typeface="Arial Narrow"/>
              </a:rPr>
              <a:t>no</a:t>
            </a:r>
            <a:r>
              <a:rPr lang="tr-TR" sz="1800" dirty="0" smtClean="0">
                <a:latin typeface="Arial Narrow"/>
                <a:cs typeface="Arial Narrow"/>
              </a:rPr>
              <a:t> da </a:t>
            </a:r>
            <a:r>
              <a:rPr lang="tr-TR" sz="1800" dirty="0" err="1" smtClean="0">
                <a:latin typeface="Arial Narrow"/>
                <a:cs typeface="Arial Narrow"/>
              </a:rPr>
              <a:t>Profa</a:t>
            </a:r>
            <a:r>
              <a:rPr lang="tr-TR" sz="1800" dirty="0" smtClean="0">
                <a:latin typeface="Arial Narrow"/>
                <a:cs typeface="Arial Narrow"/>
              </a:rPr>
              <a:t>. </a:t>
            </a:r>
            <a:r>
              <a:rPr lang="tr-TR" sz="1800" dirty="0" err="1" smtClean="0">
                <a:latin typeface="Arial Narrow"/>
                <a:cs typeface="Arial Narrow"/>
              </a:rPr>
              <a:t>Dra</a:t>
            </a:r>
            <a:r>
              <a:rPr lang="tr-TR" sz="1800" dirty="0" smtClean="0">
                <a:latin typeface="Arial Narrow"/>
                <a:cs typeface="Arial Narrow"/>
              </a:rPr>
              <a:t>. </a:t>
            </a:r>
            <a:r>
              <a:rPr lang="tr-TR" sz="1800" dirty="0" err="1" smtClean="0">
                <a:latin typeface="Arial Narrow"/>
                <a:cs typeface="Arial Narrow"/>
              </a:rPr>
              <a:t>Sarajane</a:t>
            </a:r>
            <a:r>
              <a:rPr lang="tr-TR" sz="1800" dirty="0" smtClean="0">
                <a:latin typeface="Arial Narrow"/>
                <a:cs typeface="Arial Narrow"/>
              </a:rPr>
              <a:t> </a:t>
            </a:r>
            <a:r>
              <a:rPr lang="tr-TR" sz="1800" dirty="0" err="1" smtClean="0">
                <a:latin typeface="Arial Narrow"/>
                <a:cs typeface="Arial Narrow"/>
              </a:rPr>
              <a:t>Marques</a:t>
            </a:r>
            <a:r>
              <a:rPr lang="tr-TR" sz="1800" dirty="0" smtClean="0">
                <a:latin typeface="Arial Narrow"/>
                <a:cs typeface="Arial Narrow"/>
              </a:rPr>
              <a:t> </a:t>
            </a:r>
            <a:r>
              <a:rPr lang="tr-TR" sz="1800" dirty="0" err="1" smtClean="0">
                <a:latin typeface="Arial Narrow"/>
                <a:cs typeface="Arial Narrow"/>
              </a:rPr>
              <a:t>Peres</a:t>
            </a:r>
            <a:r>
              <a:rPr lang="tr-TR" sz="1800" dirty="0">
                <a:latin typeface="Arial Narrow"/>
                <a:cs typeface="Arial Narrow"/>
              </a:rPr>
              <a:t>.</a:t>
            </a:r>
            <a:r>
              <a:rPr lang="tr-TR" sz="2400" dirty="0"/>
              <a:t/>
            </a:r>
            <a:br>
              <a:rPr lang="tr-TR" sz="2400" dirty="0"/>
            </a:br>
            <a:endParaRPr lang="tr-TR" sz="2400" dirty="0"/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2400" dirty="0"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50064944"/>
      </p:ext>
    </p:extLst>
  </p:cSld>
  <p:clrMapOvr>
    <a:masterClrMapping/>
  </p:clrMapOvr>
  <p:transition xmlns:p14="http://schemas.microsoft.com/office/powerpoint/2010/main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x-none" altLang="zh-CN" b="1" dirty="0" smtClean="0"/>
              <a:t> Algoritmo Genético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3580" y="4781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412776"/>
            <a:ext cx="835292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200" b="1" dirty="0" smtClean="0"/>
              <a:t>Função fitness: </a:t>
            </a:r>
            <a:r>
              <a:rPr lang="x-none" sz="2200" dirty="0" smtClean="0"/>
              <a:t>a avaliação dos indivíduos (cromossomo que representa um restaurante) será o valor decimal equivalente à string binária.</a:t>
            </a:r>
            <a:endParaRPr lang="pt-BR" sz="22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618679"/>
              </p:ext>
            </p:extLst>
          </p:nvPr>
        </p:nvGraphicFramePr>
        <p:xfrm>
          <a:off x="2267744" y="2996952"/>
          <a:ext cx="4392488" cy="33375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3866"/>
                <a:gridCol w="1549311"/>
                <a:gridCol w="154931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Cromossomo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Fitness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Total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bg1"/>
                          </a:solidFill>
                        </a:rPr>
                        <a:t>Pior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bg1"/>
                          </a:solidFill>
                        </a:rPr>
                        <a:t>Média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bg1"/>
                          </a:solidFill>
                        </a:rPr>
                        <a:t>Melhor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6" name="Left Brace 15"/>
          <p:cNvSpPr/>
          <p:nvPr/>
        </p:nvSpPr>
        <p:spPr>
          <a:xfrm flipH="1">
            <a:off x="6804248" y="4941168"/>
            <a:ext cx="216024" cy="1368152"/>
          </a:xfrm>
          <a:prstGeom prst="leftBrace">
            <a:avLst/>
          </a:prstGeom>
          <a:ln>
            <a:solidFill>
              <a:srgbClr val="C81C5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164289" y="5085184"/>
            <a:ext cx="1512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C81C5C"/>
                </a:solidFill>
                <a:latin typeface="Arial Narrow"/>
                <a:cs typeface="Arial Narrow"/>
              </a:rPr>
              <a:t>Valores</a:t>
            </a:r>
            <a:r>
              <a:rPr lang="en-US" dirty="0" smtClean="0">
                <a:solidFill>
                  <a:srgbClr val="C81C5C"/>
                </a:solidFill>
                <a:latin typeface="Arial Narrow"/>
                <a:cs typeface="Arial Narrow"/>
              </a:rPr>
              <a:t> </a:t>
            </a:r>
            <a:r>
              <a:rPr lang="en-US" dirty="0" err="1" smtClean="0">
                <a:solidFill>
                  <a:srgbClr val="C81C5C"/>
                </a:solidFill>
                <a:latin typeface="Arial Narrow"/>
                <a:cs typeface="Arial Narrow"/>
              </a:rPr>
              <a:t>para</a:t>
            </a:r>
            <a:r>
              <a:rPr lang="en-US" dirty="0" smtClean="0">
                <a:solidFill>
                  <a:srgbClr val="C81C5C"/>
                </a:solidFill>
                <a:latin typeface="Arial Narrow"/>
                <a:cs typeface="Arial Narrow"/>
              </a:rPr>
              <a:t> </a:t>
            </a:r>
          </a:p>
          <a:p>
            <a:r>
              <a:rPr lang="en-US" dirty="0" smtClean="0">
                <a:solidFill>
                  <a:srgbClr val="C81C5C"/>
                </a:solidFill>
                <a:latin typeface="Arial Narrow"/>
                <a:cs typeface="Arial Narrow"/>
              </a:rPr>
              <a:t>a </a:t>
            </a:r>
            <a:r>
              <a:rPr lang="en-US" dirty="0" err="1" smtClean="0">
                <a:solidFill>
                  <a:srgbClr val="C81C5C"/>
                </a:solidFill>
                <a:latin typeface="Arial Narrow"/>
                <a:cs typeface="Arial Narrow"/>
              </a:rPr>
              <a:t>população</a:t>
            </a:r>
            <a:r>
              <a:rPr lang="en-US" dirty="0" smtClean="0">
                <a:solidFill>
                  <a:srgbClr val="C81C5C"/>
                </a:solidFill>
                <a:latin typeface="Arial Narrow"/>
                <a:cs typeface="Arial Narrow"/>
              </a:rPr>
              <a:t> </a:t>
            </a:r>
            <a:r>
              <a:rPr lang="en-US" dirty="0" err="1" smtClean="0">
                <a:solidFill>
                  <a:srgbClr val="C81C5C"/>
                </a:solidFill>
                <a:latin typeface="Arial Narrow"/>
                <a:cs typeface="Arial Narrow"/>
              </a:rPr>
              <a:t>dessa</a:t>
            </a:r>
            <a:r>
              <a:rPr lang="en-US" dirty="0" smtClean="0">
                <a:solidFill>
                  <a:srgbClr val="C81C5C"/>
                </a:solidFill>
                <a:latin typeface="Arial Narrow"/>
                <a:cs typeface="Arial Narrow"/>
              </a:rPr>
              <a:t> </a:t>
            </a:r>
            <a:r>
              <a:rPr lang="en-US" dirty="0" err="1" smtClean="0">
                <a:solidFill>
                  <a:srgbClr val="C81C5C"/>
                </a:solidFill>
                <a:latin typeface="Arial Narrow"/>
                <a:cs typeface="Arial Narrow"/>
              </a:rPr>
              <a:t>geração</a:t>
            </a:r>
            <a:r>
              <a:rPr lang="en-US" dirty="0" smtClean="0">
                <a:solidFill>
                  <a:srgbClr val="C81C5C"/>
                </a:solidFill>
                <a:latin typeface="Arial Narrow"/>
                <a:cs typeface="Arial Narrow"/>
              </a:rPr>
              <a:t>!</a:t>
            </a:r>
            <a:endParaRPr lang="en-US" dirty="0">
              <a:solidFill>
                <a:srgbClr val="C81C5C"/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9553105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x-none" altLang="zh-CN" b="1" dirty="0" smtClean="0"/>
              <a:t> Algoritmo Genético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052736"/>
            <a:ext cx="8352928" cy="4167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200" b="1" dirty="0" smtClean="0"/>
              <a:t>Operadores genéticos básicos:</a:t>
            </a: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x-none" sz="2200" b="1" dirty="0" smtClean="0"/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000" b="1" dirty="0" smtClean="0"/>
              <a:t>seleção: </a:t>
            </a:r>
            <a:r>
              <a:rPr lang="x-none" sz="2000" dirty="0" smtClean="0"/>
              <a:t>seleciona um indivíduo da população de acordo com uma probabilidade relacionada ao valor de fitness, para sofrer a aplicação dos outros operadores;</a:t>
            </a:r>
            <a:endParaRPr lang="x-none" sz="2000" b="1" dirty="0" smtClean="0"/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000" b="1" dirty="0" smtClean="0"/>
              <a:t>reprodução: </a:t>
            </a:r>
            <a:r>
              <a:rPr lang="x-none" sz="2000" dirty="0" smtClean="0"/>
              <a:t>realiza uma cópia do indivíduo na população atual e o coloca na próxima população (geração);</a:t>
            </a:r>
            <a:endParaRPr lang="x-none" sz="2000" b="1" dirty="0" smtClean="0"/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000" b="1" dirty="0" smtClean="0"/>
              <a:t>crossover: </a:t>
            </a:r>
            <a:r>
              <a:rPr lang="x-none" sz="2000" dirty="0" smtClean="0"/>
              <a:t>também denominado como </a:t>
            </a:r>
            <a:r>
              <a:rPr lang="x-none" sz="2000" i="1" dirty="0" smtClean="0"/>
              <a:t>operador de recombinação sexuada</a:t>
            </a:r>
            <a:r>
              <a:rPr lang="x-none" sz="2000" dirty="0" smtClean="0"/>
              <a:t>, realiza a combinação genética de dois indivíduos criando indivíduos descendentes;</a:t>
            </a:r>
            <a:endParaRPr lang="x-none" sz="2000" b="1" dirty="0" smtClean="0"/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000" b="1" dirty="0" smtClean="0"/>
              <a:t>mutação: </a:t>
            </a:r>
            <a:r>
              <a:rPr lang="x-none" sz="2000" dirty="0" smtClean="0"/>
              <a:t>realiza uma modificação aleatória em um ou mais genes do indivíduo.</a:t>
            </a:r>
          </a:p>
        </p:txBody>
      </p:sp>
    </p:spTree>
    <p:extLst>
      <p:ext uri="{BB962C8B-B14F-4D97-AF65-F5344CB8AC3E}">
        <p14:creationId xmlns:p14="http://schemas.microsoft.com/office/powerpoint/2010/main" val="30692104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x-none" altLang="zh-CN" b="1" dirty="0" smtClean="0"/>
              <a:t> Algoritmo Genético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052736"/>
            <a:ext cx="8352928" cy="392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200" b="1" dirty="0" smtClean="0"/>
              <a:t>Funcionamento do operador de seleção - roleta:</a:t>
            </a: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x-none" sz="2200" b="1" dirty="0" smtClean="0"/>
          </a:p>
          <a:p>
            <a:pPr marL="1200150" lvl="1" indent="-457200" algn="just" eaLnBrk="1" hangingPunct="1">
              <a:spcBef>
                <a:spcPct val="0"/>
              </a:spcBef>
              <a:spcAft>
                <a:spcPts val="500"/>
              </a:spcAft>
              <a:buFont typeface="+mj-lt"/>
              <a:buAutoNum type="arabicPeriod"/>
            </a:pPr>
            <a:r>
              <a:rPr lang="x-none" sz="2000" dirty="0" smtClean="0"/>
              <a:t>calcule o fitness total da população;</a:t>
            </a:r>
          </a:p>
          <a:p>
            <a:pPr marL="1200150" lvl="1" indent="-457200" algn="just" eaLnBrk="1" hangingPunct="1">
              <a:spcBef>
                <a:spcPct val="0"/>
              </a:spcBef>
              <a:spcAft>
                <a:spcPts val="500"/>
              </a:spcAft>
              <a:buFont typeface="+mj-lt"/>
              <a:buAutoNum type="arabicPeriod"/>
            </a:pPr>
            <a:r>
              <a:rPr lang="x-none" sz="2000" dirty="0" smtClean="0"/>
              <a:t>calcule a distribuição do fitness dos indivíduos considerando o fitness total da população;</a:t>
            </a:r>
          </a:p>
          <a:p>
            <a:pPr marL="1200150" lvl="1" indent="-457200" algn="just" eaLnBrk="1" hangingPunct="1">
              <a:spcBef>
                <a:spcPct val="0"/>
              </a:spcBef>
              <a:spcAft>
                <a:spcPts val="500"/>
              </a:spcAft>
              <a:buFont typeface="+mj-lt"/>
              <a:buAutoNum type="arabicPeriod"/>
            </a:pPr>
            <a:r>
              <a:rPr lang="x-none" sz="2000" dirty="0" smtClean="0"/>
              <a:t>construa a roleta atribuindo uma parte dela para cada indivíduo considerando a sua probabilidade (fitness) de sobrevivência na população;</a:t>
            </a:r>
          </a:p>
          <a:p>
            <a:pPr marL="1200150" lvl="1" indent="-457200" algn="just" eaLnBrk="1" hangingPunct="1">
              <a:spcBef>
                <a:spcPct val="0"/>
              </a:spcBef>
              <a:spcAft>
                <a:spcPts val="500"/>
              </a:spcAft>
              <a:buFont typeface="+mj-lt"/>
              <a:buAutoNum type="arabicPeriod"/>
            </a:pPr>
            <a:r>
              <a:rPr lang="x-none" sz="2000" dirty="0" smtClean="0"/>
              <a:t>sorteie um número de 1 a 100;</a:t>
            </a:r>
          </a:p>
          <a:p>
            <a:pPr marL="1200150" lvl="1" indent="-457200" algn="just" eaLnBrk="1" hangingPunct="1">
              <a:spcBef>
                <a:spcPct val="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2000" dirty="0"/>
              <a:t>p</a:t>
            </a:r>
            <a:r>
              <a:rPr lang="x-none" sz="2000" dirty="0" smtClean="0"/>
              <a:t>osicione o número sorteado na roleta e selecione o indivíduo que ocupa essa parte da roleta.</a:t>
            </a:r>
          </a:p>
        </p:txBody>
      </p:sp>
    </p:spTree>
    <p:extLst>
      <p:ext uri="{BB962C8B-B14F-4D97-AF65-F5344CB8AC3E}">
        <p14:creationId xmlns:p14="http://schemas.microsoft.com/office/powerpoint/2010/main" val="9170736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x-none" altLang="zh-CN" b="1" dirty="0" smtClean="0"/>
              <a:t> Algoritmo Genético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052736"/>
            <a:ext cx="8352928" cy="5601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200" b="1" dirty="0" smtClean="0"/>
              <a:t>Funcionamento do operador de seleção - roleta:</a:t>
            </a: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x-none" sz="2200" b="1" dirty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x-none" sz="2200" b="1" dirty="0" smtClean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x-none" sz="2200" b="1" dirty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x-none" sz="2200" b="1" dirty="0" smtClean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x-none" sz="2200" b="1" dirty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x-none" sz="2200" b="1" dirty="0" smtClean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x-none" sz="2200" b="1" dirty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x-none" sz="2200" b="1" dirty="0" smtClean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x-none" sz="2200" b="1" dirty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x-none" sz="2200" b="1" dirty="0" smtClean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x-none" sz="2200" b="1" dirty="0"/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r>
              <a:rPr lang="x-none" sz="2200" dirty="0" smtClean="0"/>
              <a:t>* Se o número sorteado entre 0 e 100 estiver no intervalo de 33 a 83, o indivíduo selecionado será o 3.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629685"/>
              </p:ext>
            </p:extLst>
          </p:nvPr>
        </p:nvGraphicFramePr>
        <p:xfrm>
          <a:off x="323528" y="2420888"/>
          <a:ext cx="3672408" cy="273630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04056"/>
                <a:gridCol w="1224136"/>
                <a:gridCol w="792088"/>
                <a:gridCol w="1152128"/>
              </a:tblGrid>
              <a:tr h="45605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Id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Cromossomo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Fitness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%fitness</a:t>
                      </a:r>
                      <a:endParaRPr lang="en-US" sz="1500" dirty="0"/>
                    </a:p>
                  </a:txBody>
                  <a:tcPr/>
                </a:tc>
              </a:tr>
              <a:tr h="45605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1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011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3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3/12</a:t>
                      </a:r>
                      <a:r>
                        <a:rPr lang="en-US" sz="1500" baseline="0" dirty="0" smtClean="0"/>
                        <a:t> = 0,25</a:t>
                      </a:r>
                      <a:endParaRPr lang="en-US" sz="1500" dirty="0"/>
                    </a:p>
                  </a:txBody>
                  <a:tcPr/>
                </a:tc>
              </a:tr>
              <a:tr h="45605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2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001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1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1/12</a:t>
                      </a:r>
                      <a:r>
                        <a:rPr lang="en-US" sz="1500" baseline="0" dirty="0" smtClean="0"/>
                        <a:t> = 0,08 </a:t>
                      </a:r>
                      <a:endParaRPr lang="en-US" sz="1500" dirty="0"/>
                    </a:p>
                  </a:txBody>
                  <a:tcPr/>
                </a:tc>
              </a:tr>
              <a:tr h="45605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3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110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6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6/12</a:t>
                      </a:r>
                      <a:r>
                        <a:rPr lang="en-US" sz="1500" baseline="0" dirty="0" smtClean="0"/>
                        <a:t> = 0,5</a:t>
                      </a:r>
                      <a:endParaRPr lang="en-US" sz="1500" dirty="0"/>
                    </a:p>
                  </a:txBody>
                  <a:tcPr/>
                </a:tc>
              </a:tr>
              <a:tr h="45605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4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010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2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2/12</a:t>
                      </a:r>
                      <a:r>
                        <a:rPr lang="en-US" sz="1500" baseline="0" dirty="0" smtClean="0"/>
                        <a:t> = 0,17</a:t>
                      </a:r>
                      <a:endParaRPr lang="en-US" sz="1500" dirty="0"/>
                    </a:p>
                  </a:txBody>
                  <a:tcPr/>
                </a:tc>
              </a:tr>
              <a:tr h="45605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bg1"/>
                          </a:solidFill>
                        </a:rPr>
                        <a:t>Total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bg1"/>
                          </a:solidFill>
                        </a:rPr>
                        <a:t>1,0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2132856"/>
            <a:ext cx="4792960" cy="3279871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 rot="16200000">
            <a:off x="4103948" y="3609020"/>
            <a:ext cx="432048" cy="504056"/>
          </a:xfrm>
          <a:prstGeom prst="downArrow">
            <a:avLst/>
          </a:prstGeom>
          <a:solidFill>
            <a:srgbClr val="C81C5C"/>
          </a:solidFill>
          <a:ln>
            <a:solidFill>
              <a:srgbClr val="C81C5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9323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x-none" altLang="zh-CN" b="1" dirty="0" smtClean="0"/>
              <a:t> Algoritmo Genético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052736"/>
            <a:ext cx="8352928" cy="83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200" b="1" dirty="0" smtClean="0"/>
              <a:t>Seleção + reprodução:</a:t>
            </a: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x-none" sz="2200" b="1" dirty="0" smtClean="0"/>
          </a:p>
        </p:txBody>
      </p:sp>
      <p:sp>
        <p:nvSpPr>
          <p:cNvPr id="4" name="Rounded Rectangle 3"/>
          <p:cNvSpPr/>
          <p:nvPr/>
        </p:nvSpPr>
        <p:spPr>
          <a:xfrm>
            <a:off x="611560" y="1556792"/>
            <a:ext cx="8352928" cy="5184576"/>
          </a:xfrm>
          <a:prstGeom prst="roundRect">
            <a:avLst/>
          </a:prstGeom>
          <a:noFill/>
          <a:ln w="19050" cmpd="sng">
            <a:solidFill>
              <a:srgbClr val="C81C5C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 eaLnBrk="1" hangingPunct="1">
              <a:spcAft>
                <a:spcPts val="500"/>
              </a:spcAft>
            </a:pPr>
            <a:r>
              <a:rPr lang="pt-BR" sz="2400" dirty="0" smtClean="0">
                <a:solidFill>
                  <a:srgbClr val="C81C5C"/>
                </a:solidFill>
                <a:latin typeface="Arial Narrow"/>
                <a:cs typeface="Arial Narrow"/>
              </a:rPr>
              <a:t>Exemplo de seleção + reprodução</a:t>
            </a:r>
          </a:p>
          <a:p>
            <a:pPr marL="342900" indent="-342900" algn="just" eaLnBrk="1" hangingPunct="1">
              <a:spcAft>
                <a:spcPts val="500"/>
              </a:spcAft>
              <a:buFont typeface="Arial"/>
              <a:buChar char="•"/>
            </a:pPr>
            <a:r>
              <a:rPr lang="x-none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Considere a geração 0 na tabela abaixo.</a:t>
            </a:r>
          </a:p>
          <a:p>
            <a:pPr marL="342900" indent="-342900" algn="just" eaLnBrk="1" hangingPunct="1">
              <a:spcAft>
                <a:spcPts val="500"/>
              </a:spcAft>
              <a:buFont typeface="Arial"/>
              <a:buChar char="•"/>
            </a:pPr>
            <a:r>
              <a:rPr lang="x-none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Se selecionarmos o indivíduo 3 e aplicarmos o operador </a:t>
            </a:r>
            <a:r>
              <a:rPr lang="x-none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de </a:t>
            </a:r>
            <a:r>
              <a:rPr lang="x-none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reprodução:</a:t>
            </a:r>
          </a:p>
          <a:p>
            <a:pPr marL="342900" indent="-342900" algn="just" eaLnBrk="1" hangingPunct="1">
              <a:spcAft>
                <a:spcPts val="500"/>
              </a:spcAft>
              <a:buFont typeface="Arial"/>
              <a:buChar char="•"/>
            </a:pPr>
            <a:endParaRPr lang="x-none" sz="2200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  <a:p>
            <a:pPr marL="342900" indent="-342900" algn="just" eaLnBrk="1" hangingPunct="1">
              <a:spcAft>
                <a:spcPts val="500"/>
              </a:spcAft>
              <a:buFont typeface="Arial"/>
              <a:buChar char="•"/>
            </a:pPr>
            <a:endParaRPr lang="x-none" sz="2200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  <a:p>
            <a:pPr marL="342900" indent="-342900" algn="just" eaLnBrk="1" hangingPunct="1">
              <a:spcAft>
                <a:spcPts val="500"/>
              </a:spcAft>
              <a:buFont typeface="Arial"/>
              <a:buChar char="•"/>
            </a:pPr>
            <a:endParaRPr lang="x-none" sz="2200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  <a:p>
            <a:pPr marL="342900" indent="-342900" algn="just" eaLnBrk="1" hangingPunct="1">
              <a:spcAft>
                <a:spcPts val="500"/>
              </a:spcAft>
              <a:buFont typeface="Arial"/>
              <a:buChar char="•"/>
            </a:pPr>
            <a:endParaRPr lang="x-none" sz="2200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  <a:p>
            <a:pPr marL="342900" indent="-342900" algn="just" eaLnBrk="1" hangingPunct="1">
              <a:spcAft>
                <a:spcPts val="500"/>
              </a:spcAft>
              <a:buFont typeface="Arial"/>
              <a:buChar char="•"/>
            </a:pPr>
            <a:endParaRPr lang="x-none" sz="2200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  <a:p>
            <a:pPr marL="342900" indent="-342900" algn="just" eaLnBrk="1" hangingPunct="1">
              <a:spcAft>
                <a:spcPts val="500"/>
              </a:spcAft>
              <a:buFont typeface="Arial"/>
              <a:buChar char="•"/>
            </a:pPr>
            <a:endParaRPr lang="x-none" sz="2200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  <a:p>
            <a:pPr marL="342900" indent="-342900" algn="just" eaLnBrk="1" hangingPunct="1">
              <a:spcAft>
                <a:spcPts val="500"/>
              </a:spcAft>
              <a:buFont typeface="Arial"/>
              <a:buChar char="•"/>
            </a:pPr>
            <a:endParaRPr lang="x-none" sz="2200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  <a:p>
            <a:pPr marL="342900" indent="-342900" algn="just" eaLnBrk="1" hangingPunct="1">
              <a:spcAft>
                <a:spcPts val="500"/>
              </a:spcAft>
              <a:buFont typeface="Arial"/>
              <a:buChar char="•"/>
            </a:pPr>
            <a:endParaRPr lang="x-none" sz="2200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588409"/>
              </p:ext>
            </p:extLst>
          </p:nvPr>
        </p:nvGraphicFramePr>
        <p:xfrm>
          <a:off x="1547664" y="3320985"/>
          <a:ext cx="2520280" cy="313235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04056"/>
                <a:gridCol w="1224136"/>
                <a:gridCol w="792088"/>
              </a:tblGrid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Id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Cromossomo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Fitness</a:t>
                      </a:r>
                      <a:endParaRPr lang="en-US" sz="1500" dirty="0"/>
                    </a:p>
                  </a:txBody>
                  <a:tcPr/>
                </a:tc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1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011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3</a:t>
                      </a:r>
                      <a:endParaRPr lang="en-US" sz="1500" dirty="0"/>
                    </a:p>
                  </a:txBody>
                  <a:tcPr/>
                </a:tc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2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001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1</a:t>
                      </a:r>
                      <a:endParaRPr lang="en-US" sz="1500" dirty="0"/>
                    </a:p>
                  </a:txBody>
                  <a:tcPr/>
                </a:tc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3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110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6</a:t>
                      </a:r>
                      <a:endParaRPr lang="en-US" sz="1500" dirty="0"/>
                    </a:p>
                  </a:txBody>
                  <a:tcPr/>
                </a:tc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4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010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2</a:t>
                      </a:r>
                      <a:endParaRPr lang="en-US" sz="1500" dirty="0"/>
                    </a:p>
                  </a:txBody>
                  <a:tcPr/>
                </a:tc>
              </a:tr>
              <a:tr h="34803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bg1"/>
                          </a:solidFill>
                        </a:rPr>
                        <a:t>Total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4803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 dirty="0" err="1" smtClean="0">
                          <a:solidFill>
                            <a:schemeClr val="bg1"/>
                          </a:solidFill>
                        </a:rPr>
                        <a:t>Média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4803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 dirty="0" err="1" smtClean="0">
                          <a:solidFill>
                            <a:schemeClr val="bg1"/>
                          </a:solidFill>
                        </a:rPr>
                        <a:t>Melhor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4803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 dirty="0" err="1" smtClean="0">
                          <a:solidFill>
                            <a:schemeClr val="bg1"/>
                          </a:solidFill>
                        </a:rPr>
                        <a:t>Pior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1593754" y="4329097"/>
            <a:ext cx="2402182" cy="432048"/>
          </a:xfrm>
          <a:prstGeom prst="roundRect">
            <a:avLst/>
          </a:prstGeom>
          <a:noFill/>
          <a:ln w="28575" cmpd="sng">
            <a:solidFill>
              <a:srgbClr val="C81C5C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Aft>
                <a:spcPts val="500"/>
              </a:spcAft>
            </a:pPr>
            <a:endParaRPr lang="pt-BR" sz="2200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736107"/>
              </p:ext>
            </p:extLst>
          </p:nvPr>
        </p:nvGraphicFramePr>
        <p:xfrm>
          <a:off x="5580112" y="3320985"/>
          <a:ext cx="2520280" cy="310435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04056"/>
                <a:gridCol w="1224136"/>
                <a:gridCol w="792088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Id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Cromossomo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Fitness</a:t>
                      </a:r>
                      <a:endParaRPr lang="en-US" sz="1500" dirty="0"/>
                    </a:p>
                  </a:txBody>
                  <a:tcPr/>
                </a:tc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1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011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3</a:t>
                      </a:r>
                      <a:endParaRPr lang="en-US" sz="1500" dirty="0"/>
                    </a:p>
                  </a:txBody>
                  <a:tcPr/>
                </a:tc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2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110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6</a:t>
                      </a:r>
                      <a:endParaRPr lang="en-US" sz="1500" dirty="0"/>
                    </a:p>
                  </a:txBody>
                  <a:tcPr/>
                </a:tc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3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110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6</a:t>
                      </a:r>
                      <a:endParaRPr lang="en-US" sz="1500" dirty="0"/>
                    </a:p>
                  </a:txBody>
                  <a:tcPr/>
                </a:tc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4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010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2</a:t>
                      </a:r>
                      <a:endParaRPr lang="en-US" sz="1500" dirty="0"/>
                    </a:p>
                  </a:txBody>
                  <a:tcPr/>
                </a:tc>
              </a:tr>
              <a:tr h="34803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bg1"/>
                          </a:solidFill>
                        </a:rPr>
                        <a:t>Total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bg1"/>
                          </a:solidFill>
                        </a:rPr>
                        <a:t>17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4803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 dirty="0" err="1" smtClean="0">
                          <a:solidFill>
                            <a:schemeClr val="bg1"/>
                          </a:solidFill>
                        </a:rPr>
                        <a:t>Média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bg1"/>
                          </a:solidFill>
                        </a:rPr>
                        <a:t>4.25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4803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 dirty="0" err="1" smtClean="0">
                          <a:solidFill>
                            <a:schemeClr val="bg1"/>
                          </a:solidFill>
                        </a:rPr>
                        <a:t>Melhor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4803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 dirty="0" err="1" smtClean="0">
                          <a:solidFill>
                            <a:schemeClr val="bg1"/>
                          </a:solidFill>
                        </a:rPr>
                        <a:t>Pior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Rounded Rectangle 9"/>
          <p:cNvSpPr/>
          <p:nvPr/>
        </p:nvSpPr>
        <p:spPr>
          <a:xfrm>
            <a:off x="5652120" y="4041065"/>
            <a:ext cx="2376264" cy="576064"/>
          </a:xfrm>
          <a:prstGeom prst="roundRect">
            <a:avLst/>
          </a:prstGeom>
          <a:noFill/>
          <a:ln w="28575" cmpd="sng">
            <a:solidFill>
              <a:srgbClr val="C81C5C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Aft>
                <a:spcPts val="500"/>
              </a:spcAft>
            </a:pPr>
            <a:endParaRPr lang="pt-BR" sz="2200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11" name="Down Arrow 10"/>
          <p:cNvSpPr/>
          <p:nvPr/>
        </p:nvSpPr>
        <p:spPr>
          <a:xfrm rot="16200000">
            <a:off x="4535996" y="4293093"/>
            <a:ext cx="432048" cy="504056"/>
          </a:xfrm>
          <a:prstGeom prst="downArrow">
            <a:avLst/>
          </a:prstGeom>
          <a:solidFill>
            <a:srgbClr val="C81C5C"/>
          </a:solidFill>
          <a:ln>
            <a:solidFill>
              <a:srgbClr val="C81C5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380312" y="5049177"/>
            <a:ext cx="648072" cy="288032"/>
          </a:xfrm>
          <a:prstGeom prst="roundRect">
            <a:avLst/>
          </a:prstGeom>
          <a:noFill/>
          <a:ln w="28575" cmpd="sng">
            <a:solidFill>
              <a:srgbClr val="C81C5C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Aft>
                <a:spcPts val="500"/>
              </a:spcAft>
            </a:pPr>
            <a:endParaRPr lang="pt-BR" sz="2200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380312" y="5409217"/>
            <a:ext cx="648072" cy="288032"/>
          </a:xfrm>
          <a:prstGeom prst="roundRect">
            <a:avLst/>
          </a:prstGeom>
          <a:noFill/>
          <a:ln w="28575" cmpd="sng">
            <a:solidFill>
              <a:srgbClr val="C81C5C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Aft>
                <a:spcPts val="500"/>
              </a:spcAft>
            </a:pPr>
            <a:endParaRPr lang="pt-BR" sz="2200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380312" y="6129297"/>
            <a:ext cx="648072" cy="288032"/>
          </a:xfrm>
          <a:prstGeom prst="roundRect">
            <a:avLst/>
          </a:prstGeom>
          <a:noFill/>
          <a:ln w="28575" cmpd="sng">
            <a:solidFill>
              <a:srgbClr val="C81C5C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Aft>
                <a:spcPts val="500"/>
              </a:spcAft>
            </a:pPr>
            <a:endParaRPr lang="pt-BR" sz="2200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2493841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x-none" altLang="zh-CN" b="1" dirty="0" smtClean="0"/>
              <a:t> Algoritmo Genético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052736"/>
            <a:ext cx="8352928" cy="5465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200" b="1" dirty="0" smtClean="0"/>
              <a:t>Operador de crossover: </a:t>
            </a:r>
            <a:r>
              <a:rPr lang="x-none" sz="2200" dirty="0" smtClean="0"/>
              <a:t>novos indivíduos são criados a partir dos “pais” (indivíduos selecionados para sofrer o crossover).</a:t>
            </a: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000" dirty="0" smtClean="0"/>
              <a:t>Na sua forma básica, a partir do material genético dos pais, são produzidos 2 novos indivíduos </a:t>
            </a:r>
            <a:r>
              <a:rPr lang="x-none" sz="2000" dirty="0" smtClean="0">
                <a:latin typeface="Arial Narrow"/>
                <a:cs typeface="Arial Narrow"/>
              </a:rPr>
              <a:t>(descendentes).</a:t>
            </a: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000" dirty="0" smtClean="0">
                <a:latin typeface="Arial "/>
                <a:cs typeface="Arial "/>
              </a:rPr>
              <a:t>Os descendentes criados possuem material genético dos pais, mas são (preferencialmente) diferentes dos pais e diferentes entre si.</a:t>
            </a: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200" b="1" dirty="0" smtClean="0">
                <a:latin typeface="Arial "/>
                <a:cs typeface="Arial "/>
              </a:rPr>
              <a:t>Funcionamento do operador de crossover: </a:t>
            </a:r>
            <a:endParaRPr lang="x-none" sz="2200" dirty="0" smtClean="0">
              <a:latin typeface="Arial "/>
              <a:cs typeface="Arial "/>
            </a:endParaRPr>
          </a:p>
          <a:p>
            <a:pPr marL="1200150" lvl="1" indent="-457200" algn="just" eaLnBrk="1" hangingPunct="1">
              <a:spcBef>
                <a:spcPct val="0"/>
              </a:spcBef>
              <a:spcAft>
                <a:spcPts val="500"/>
              </a:spcAft>
              <a:buFont typeface="+mj-lt"/>
              <a:buAutoNum type="arabicPeriod"/>
            </a:pPr>
            <a:r>
              <a:rPr lang="x-none" sz="2200" dirty="0" smtClean="0">
                <a:latin typeface="Arial "/>
                <a:cs typeface="Arial "/>
              </a:rPr>
              <a:t>Selecione dois indivíduos com o operador de seleção.</a:t>
            </a:r>
          </a:p>
          <a:p>
            <a:pPr marL="1200150" lvl="1" indent="-457200" algn="just" eaLnBrk="1" hangingPunct="1">
              <a:spcBef>
                <a:spcPct val="0"/>
              </a:spcBef>
              <a:spcAft>
                <a:spcPts val="500"/>
              </a:spcAft>
              <a:buFont typeface="+mj-lt"/>
              <a:buAutoNum type="arabicPeriod"/>
            </a:pPr>
            <a:r>
              <a:rPr lang="x-none" sz="2200" dirty="0" smtClean="0">
                <a:latin typeface="Arial "/>
                <a:cs typeface="Arial "/>
              </a:rPr>
              <a:t>Selecione um </a:t>
            </a:r>
            <a:r>
              <a:rPr lang="x-none" sz="2200" u="sng" dirty="0" smtClean="0">
                <a:latin typeface="Arial "/>
                <a:cs typeface="Arial "/>
              </a:rPr>
              <a:t>ponto de crossover</a:t>
            </a:r>
            <a:r>
              <a:rPr lang="x-none" sz="2200" dirty="0" smtClean="0">
                <a:latin typeface="Arial "/>
                <a:cs typeface="Arial "/>
              </a:rPr>
              <a:t>: escolha um número entre </a:t>
            </a:r>
            <a:r>
              <a:rPr lang="x-none" sz="2200" i="1" dirty="0" smtClean="0">
                <a:latin typeface="Arial "/>
                <a:cs typeface="Arial "/>
              </a:rPr>
              <a:t>1</a:t>
            </a:r>
            <a:r>
              <a:rPr lang="x-none" sz="2200" dirty="0" smtClean="0">
                <a:latin typeface="Arial "/>
                <a:cs typeface="Arial "/>
              </a:rPr>
              <a:t> e </a:t>
            </a:r>
            <a:r>
              <a:rPr lang="x-none" sz="2200" i="1" dirty="0" smtClean="0">
                <a:latin typeface="Arial "/>
                <a:cs typeface="Arial "/>
              </a:rPr>
              <a:t>L-1 </a:t>
            </a:r>
            <a:r>
              <a:rPr lang="x-none" sz="2200" dirty="0" smtClean="0">
                <a:latin typeface="Arial "/>
                <a:cs typeface="Arial "/>
              </a:rPr>
              <a:t>aleatoriamente.</a:t>
            </a:r>
          </a:p>
          <a:p>
            <a:pPr marL="1200150" lvl="1" indent="-457200" algn="just" eaLnBrk="1" hangingPunct="1">
              <a:spcBef>
                <a:spcPct val="0"/>
              </a:spcBef>
              <a:spcAft>
                <a:spcPts val="500"/>
              </a:spcAft>
              <a:buFont typeface="+mj-lt"/>
              <a:buAutoNum type="arabicPeriod"/>
            </a:pPr>
            <a:r>
              <a:rPr lang="x-none" sz="2200" dirty="0" smtClean="0">
                <a:latin typeface="Arial "/>
                <a:cs typeface="Arial "/>
              </a:rPr>
              <a:t>Separe cada um dos cromossomos pais em duas partes, de acordo com o ponto de crossover.</a:t>
            </a:r>
          </a:p>
          <a:p>
            <a:pPr marL="1200150" lvl="1" indent="-457200" algn="just" eaLnBrk="1" hangingPunct="1">
              <a:spcBef>
                <a:spcPct val="0"/>
              </a:spcBef>
              <a:spcAft>
                <a:spcPts val="500"/>
              </a:spcAft>
              <a:buFont typeface="+mj-lt"/>
              <a:buAutoNum type="arabicPeriod"/>
            </a:pPr>
            <a:r>
              <a:rPr lang="x-none" sz="2200" dirty="0" smtClean="0">
                <a:latin typeface="Arial "/>
                <a:cs typeface="Arial "/>
              </a:rPr>
              <a:t>Combine as partes dos pais criando os dois novos cromossomos.</a:t>
            </a:r>
          </a:p>
        </p:txBody>
      </p:sp>
    </p:spTree>
    <p:extLst>
      <p:ext uri="{BB962C8B-B14F-4D97-AF65-F5344CB8AC3E}">
        <p14:creationId xmlns:p14="http://schemas.microsoft.com/office/powerpoint/2010/main" val="4834994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x-none" altLang="zh-CN" b="1" dirty="0" smtClean="0"/>
              <a:t> Algoritmo Genético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052736"/>
            <a:ext cx="8352928" cy="5604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200" b="1" dirty="0" smtClean="0"/>
              <a:t>Funcionamento do operador de crossover de um ponto:</a:t>
            </a: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x-none" sz="2200" b="1" dirty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x-none" sz="2200" b="1" dirty="0" smtClean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x-none" sz="2200" b="1" dirty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x-none" sz="2200" b="1" dirty="0" smtClean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x-none" sz="2200" b="1" dirty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x-none" sz="2200" b="1" dirty="0" smtClean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x-none" sz="2200" b="1" dirty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x-none" sz="2200" b="1" dirty="0" smtClean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x-none" sz="2200" b="1" dirty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x-none" sz="2200" b="1" dirty="0" smtClean="0"/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r>
              <a:rPr lang="x-none" sz="2200" dirty="0" smtClean="0"/>
              <a:t>  * </a:t>
            </a:r>
            <a:r>
              <a:rPr lang="x-none" sz="2000" dirty="0" smtClean="0"/>
              <a:t>Considere que há uma </a:t>
            </a:r>
            <a:r>
              <a:rPr lang="x-none" sz="2000" b="1" dirty="0" smtClean="0"/>
              <a:t>probabilidade</a:t>
            </a:r>
            <a:r>
              <a:rPr lang="x-none" sz="2000" dirty="0" smtClean="0"/>
              <a:t> de ocorrência de crossover!   </a:t>
            </a: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r>
              <a:rPr lang="x-none" sz="2000" dirty="0" smtClean="0"/>
              <a:t>     Ou seja, nesse exemplo, a probabilidade de ocorrência de crossover</a:t>
            </a: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r>
              <a:rPr lang="x-none" sz="2000" dirty="0"/>
              <a:t> </a:t>
            </a:r>
            <a:r>
              <a:rPr lang="x-none" sz="2000" dirty="0" smtClean="0"/>
              <a:t>    levou a somente um par de indivíduos sofrer crossover.</a:t>
            </a:r>
            <a:endParaRPr lang="x-none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558076"/>
              </p:ext>
            </p:extLst>
          </p:nvPr>
        </p:nvGraphicFramePr>
        <p:xfrm>
          <a:off x="683568" y="2276872"/>
          <a:ext cx="3672408" cy="273630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04056"/>
                <a:gridCol w="1224136"/>
                <a:gridCol w="792088"/>
                <a:gridCol w="1152128"/>
              </a:tblGrid>
              <a:tr h="45605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Id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Cromossomo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Fitness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%fitness</a:t>
                      </a:r>
                      <a:endParaRPr lang="en-US" sz="1500" dirty="0"/>
                    </a:p>
                  </a:txBody>
                  <a:tcPr/>
                </a:tc>
              </a:tr>
              <a:tr h="45605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1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011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3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3/12</a:t>
                      </a:r>
                      <a:r>
                        <a:rPr lang="en-US" sz="1500" baseline="0" dirty="0" smtClean="0"/>
                        <a:t> = 0,25</a:t>
                      </a:r>
                      <a:endParaRPr lang="en-US" sz="1500" dirty="0"/>
                    </a:p>
                  </a:txBody>
                  <a:tcPr/>
                </a:tc>
              </a:tr>
              <a:tr h="45605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2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001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1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1/12</a:t>
                      </a:r>
                      <a:r>
                        <a:rPr lang="en-US" sz="1500" baseline="0" dirty="0" smtClean="0"/>
                        <a:t> = 0,08 </a:t>
                      </a:r>
                      <a:endParaRPr lang="en-US" sz="1500" dirty="0"/>
                    </a:p>
                  </a:txBody>
                  <a:tcPr/>
                </a:tc>
              </a:tr>
              <a:tr h="45605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3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110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6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6/12</a:t>
                      </a:r>
                      <a:r>
                        <a:rPr lang="en-US" sz="1500" baseline="0" dirty="0" smtClean="0"/>
                        <a:t> = 0,5</a:t>
                      </a:r>
                      <a:endParaRPr lang="en-US" sz="1500" dirty="0"/>
                    </a:p>
                  </a:txBody>
                  <a:tcPr/>
                </a:tc>
              </a:tr>
              <a:tr h="45605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4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010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2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2/12</a:t>
                      </a:r>
                      <a:r>
                        <a:rPr lang="en-US" sz="1500" baseline="0" dirty="0" smtClean="0"/>
                        <a:t> = 0,17</a:t>
                      </a:r>
                      <a:endParaRPr lang="en-US" sz="1500" dirty="0"/>
                    </a:p>
                  </a:txBody>
                  <a:tcPr/>
                </a:tc>
              </a:tr>
              <a:tr h="45605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bg1"/>
                          </a:solidFill>
                        </a:rPr>
                        <a:t>Total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bg1"/>
                          </a:solidFill>
                        </a:rPr>
                        <a:t>1,0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683568" y="2708920"/>
            <a:ext cx="3672408" cy="432048"/>
          </a:xfrm>
          <a:prstGeom prst="roundRect">
            <a:avLst/>
          </a:prstGeom>
          <a:noFill/>
          <a:ln w="28575" cmpd="sng">
            <a:solidFill>
              <a:srgbClr val="C81C5C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Aft>
                <a:spcPts val="500"/>
              </a:spcAft>
            </a:pPr>
            <a:endParaRPr lang="pt-BR" sz="2200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83568" y="3645024"/>
            <a:ext cx="3672408" cy="432048"/>
          </a:xfrm>
          <a:prstGeom prst="roundRect">
            <a:avLst/>
          </a:prstGeom>
          <a:noFill/>
          <a:ln w="28575" cmpd="sng">
            <a:solidFill>
              <a:srgbClr val="C81C5C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Aft>
                <a:spcPts val="500"/>
              </a:spcAft>
            </a:pPr>
            <a:endParaRPr lang="pt-BR" sz="2200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48064" y="2492896"/>
            <a:ext cx="39959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Ponto de crossover </a:t>
            </a:r>
            <a:r>
              <a:rPr lang="en-US" dirty="0" err="1" smtClean="0"/>
              <a:t>sorteado</a:t>
            </a:r>
            <a:r>
              <a:rPr lang="en-US" dirty="0" smtClean="0"/>
              <a:t>: </a:t>
            </a:r>
            <a:r>
              <a:rPr lang="en-US" b="1" dirty="0" smtClean="0"/>
              <a:t>L = 2</a:t>
            </a:r>
          </a:p>
          <a:p>
            <a:pPr algn="ctr"/>
            <a:endParaRPr lang="en-US" dirty="0"/>
          </a:p>
          <a:p>
            <a:pPr algn="ctr"/>
            <a:r>
              <a:rPr lang="en-US" dirty="0" err="1" smtClean="0"/>
              <a:t>Fragmentos</a:t>
            </a:r>
            <a:r>
              <a:rPr lang="en-US" dirty="0" smtClean="0"/>
              <a:t> </a:t>
            </a:r>
            <a:r>
              <a:rPr lang="en-US" b="1" dirty="0" smtClean="0"/>
              <a:t>PAI 1</a:t>
            </a:r>
            <a:r>
              <a:rPr lang="en-US" dirty="0" smtClean="0"/>
              <a:t> (01</a:t>
            </a:r>
            <a:r>
              <a:rPr lang="en-US" b="1" dirty="0" smtClean="0">
                <a:solidFill>
                  <a:srgbClr val="C81C5C"/>
                </a:solidFill>
              </a:rPr>
              <a:t>|</a:t>
            </a:r>
            <a:r>
              <a:rPr lang="en-US" dirty="0" smtClean="0"/>
              <a:t>1): </a:t>
            </a:r>
            <a:r>
              <a:rPr lang="en-US" b="1" dirty="0" smtClean="0">
                <a:solidFill>
                  <a:srgbClr val="C81C5C"/>
                </a:solidFill>
              </a:rPr>
              <a:t>01_</a:t>
            </a:r>
            <a:r>
              <a:rPr lang="en-US" dirty="0" smtClean="0"/>
              <a:t> e </a:t>
            </a: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_ _1</a:t>
            </a:r>
          </a:p>
          <a:p>
            <a:pPr algn="ctr"/>
            <a:r>
              <a:rPr lang="en-US" dirty="0" err="1" smtClean="0"/>
              <a:t>Fragmentos</a:t>
            </a:r>
            <a:r>
              <a:rPr lang="en-US" dirty="0" smtClean="0"/>
              <a:t> </a:t>
            </a:r>
            <a:r>
              <a:rPr lang="en-US" b="1" dirty="0" smtClean="0"/>
              <a:t>PAI 2</a:t>
            </a:r>
            <a:r>
              <a:rPr lang="en-US" dirty="0" smtClean="0"/>
              <a:t> (11</a:t>
            </a:r>
            <a:r>
              <a:rPr lang="en-US" b="1" dirty="0" smtClean="0">
                <a:solidFill>
                  <a:srgbClr val="C81C5C"/>
                </a:solidFill>
              </a:rPr>
              <a:t>|</a:t>
            </a:r>
            <a:r>
              <a:rPr lang="en-US" dirty="0" smtClean="0"/>
              <a:t>0):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11_</a:t>
            </a:r>
            <a:r>
              <a:rPr lang="en-US" dirty="0" smtClean="0"/>
              <a:t> e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_ _ 0</a:t>
            </a:r>
          </a:p>
          <a:p>
            <a:pPr algn="ctr"/>
            <a:endParaRPr lang="en-US" dirty="0"/>
          </a:p>
          <a:p>
            <a:pPr algn="ctr"/>
            <a:r>
              <a:rPr lang="en-US" b="1" dirty="0" err="1" smtClean="0"/>
              <a:t>Filho</a:t>
            </a:r>
            <a:r>
              <a:rPr lang="en-US" b="1" dirty="0" smtClean="0"/>
              <a:t> 1 </a:t>
            </a:r>
            <a:r>
              <a:rPr lang="en-US" dirty="0" smtClean="0"/>
              <a:t>= </a:t>
            </a:r>
            <a:r>
              <a:rPr lang="en-US" b="1" dirty="0" smtClean="0">
                <a:solidFill>
                  <a:srgbClr val="C81C5C"/>
                </a:solidFill>
              </a:rPr>
              <a:t>01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0</a:t>
            </a:r>
            <a:r>
              <a:rPr lang="en-US" dirty="0" smtClean="0"/>
              <a:t> </a:t>
            </a:r>
          </a:p>
          <a:p>
            <a:pPr algn="ctr"/>
            <a:r>
              <a:rPr lang="en-US" b="1" dirty="0" err="1" smtClean="0"/>
              <a:t>Filho</a:t>
            </a:r>
            <a:r>
              <a:rPr lang="en-US" b="1" dirty="0" smtClean="0"/>
              <a:t> 2</a:t>
            </a:r>
            <a:r>
              <a:rPr lang="en-US" dirty="0" smtClean="0"/>
              <a:t> =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11</a:t>
            </a:r>
            <a:r>
              <a:rPr lang="en-US" b="1" dirty="0" smtClean="0">
                <a:solidFill>
                  <a:schemeClr val="accent1"/>
                </a:solidFill>
              </a:rPr>
              <a:t>1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1" name="Down Arrow 10"/>
          <p:cNvSpPr/>
          <p:nvPr/>
        </p:nvSpPr>
        <p:spPr>
          <a:xfrm rot="16200000">
            <a:off x="4608004" y="3392996"/>
            <a:ext cx="432048" cy="504056"/>
          </a:xfrm>
          <a:prstGeom prst="downArrow">
            <a:avLst/>
          </a:prstGeom>
          <a:solidFill>
            <a:srgbClr val="C81C5C"/>
          </a:solidFill>
          <a:ln>
            <a:solidFill>
              <a:srgbClr val="C81C5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3277" y="2708920"/>
            <a:ext cx="732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81C5C"/>
                </a:solidFill>
              </a:rPr>
              <a:t>PAI 1</a:t>
            </a:r>
            <a:endParaRPr lang="en-US" dirty="0">
              <a:solidFill>
                <a:srgbClr val="C81C5C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496" y="3645024"/>
            <a:ext cx="732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81C5C"/>
                </a:solidFill>
              </a:rPr>
              <a:t>PAI 2</a:t>
            </a:r>
            <a:endParaRPr lang="en-US" dirty="0">
              <a:solidFill>
                <a:srgbClr val="C81C5C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07504" y="1628800"/>
            <a:ext cx="8928992" cy="3600400"/>
          </a:xfrm>
          <a:prstGeom prst="roundRect">
            <a:avLst/>
          </a:prstGeom>
          <a:noFill/>
          <a:ln w="19050" cmpd="sng">
            <a:solidFill>
              <a:srgbClr val="C81C5C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 eaLnBrk="1" hangingPunct="1">
              <a:spcAft>
                <a:spcPts val="500"/>
              </a:spcAft>
            </a:pPr>
            <a:r>
              <a:rPr lang="pt-BR" sz="2400" dirty="0" smtClean="0">
                <a:solidFill>
                  <a:srgbClr val="C81C5C"/>
                </a:solidFill>
                <a:latin typeface="Arial Narrow"/>
                <a:cs typeface="Arial Narrow"/>
              </a:rPr>
              <a:t>Exemplo de seleção + crossover</a:t>
            </a:r>
          </a:p>
          <a:p>
            <a:pPr algn="ctr" eaLnBrk="1" hangingPunct="1">
              <a:spcAft>
                <a:spcPts val="500"/>
              </a:spcAft>
            </a:pPr>
            <a:endParaRPr lang="pt-BR" sz="2400" dirty="0" smtClean="0">
              <a:solidFill>
                <a:srgbClr val="C81C5C"/>
              </a:solidFill>
              <a:latin typeface="Arial Narrow"/>
              <a:cs typeface="Arial Narrow"/>
            </a:endParaRPr>
          </a:p>
          <a:p>
            <a:pPr algn="ctr" eaLnBrk="1" hangingPunct="1">
              <a:spcAft>
                <a:spcPts val="500"/>
              </a:spcAft>
            </a:pPr>
            <a:endParaRPr lang="pt-BR" sz="2400" dirty="0">
              <a:solidFill>
                <a:srgbClr val="C81C5C"/>
              </a:solidFill>
              <a:latin typeface="Arial Narrow"/>
              <a:cs typeface="Arial Narrow"/>
            </a:endParaRPr>
          </a:p>
          <a:p>
            <a:pPr algn="ctr" eaLnBrk="1" hangingPunct="1">
              <a:spcAft>
                <a:spcPts val="500"/>
              </a:spcAft>
            </a:pPr>
            <a:endParaRPr lang="pt-BR" sz="2400" dirty="0" smtClean="0">
              <a:solidFill>
                <a:srgbClr val="C81C5C"/>
              </a:solidFill>
              <a:latin typeface="Arial Narrow"/>
              <a:cs typeface="Arial Narrow"/>
            </a:endParaRPr>
          </a:p>
          <a:p>
            <a:pPr algn="ctr" eaLnBrk="1" hangingPunct="1">
              <a:spcAft>
                <a:spcPts val="500"/>
              </a:spcAft>
            </a:pPr>
            <a:endParaRPr lang="pt-BR" sz="2400" dirty="0">
              <a:solidFill>
                <a:srgbClr val="C81C5C"/>
              </a:solidFill>
              <a:latin typeface="Arial Narrow"/>
              <a:cs typeface="Arial Narrow"/>
            </a:endParaRPr>
          </a:p>
          <a:p>
            <a:pPr algn="ctr" eaLnBrk="1" hangingPunct="1">
              <a:spcAft>
                <a:spcPts val="500"/>
              </a:spcAft>
            </a:pPr>
            <a:endParaRPr lang="x-none" sz="2200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  <a:p>
            <a:pPr marL="342900" indent="-342900" algn="just" eaLnBrk="1" hangingPunct="1">
              <a:spcAft>
                <a:spcPts val="500"/>
              </a:spcAft>
              <a:buFont typeface="Arial"/>
              <a:buChar char="•"/>
            </a:pPr>
            <a:endParaRPr lang="x-none" sz="2200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  <a:p>
            <a:pPr marL="342900" indent="-342900" algn="just" eaLnBrk="1" hangingPunct="1">
              <a:spcAft>
                <a:spcPts val="500"/>
              </a:spcAft>
              <a:buFont typeface="Arial"/>
              <a:buChar char="•"/>
            </a:pPr>
            <a:endParaRPr lang="x-none" sz="2200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5408263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x-none" altLang="zh-CN" b="1" dirty="0" smtClean="0"/>
              <a:t> Algoritmo Genético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052736"/>
            <a:ext cx="8352928" cy="4667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200" b="1" dirty="0" smtClean="0"/>
              <a:t>Operador mutação: </a:t>
            </a:r>
            <a:r>
              <a:rPr lang="x-none" sz="2200" dirty="0" smtClean="0"/>
              <a:t>opera sobre um único indivíduo e sua função é inserir diversidade genética na população.</a:t>
            </a: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200" dirty="0"/>
              <a:t>Deve ser usado com </a:t>
            </a:r>
            <a:r>
              <a:rPr lang="x-none" sz="2200" dirty="0" smtClean="0"/>
              <a:t>moderação!</a:t>
            </a:r>
            <a:endParaRPr lang="x-none" sz="2200" dirty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x-none" sz="2200" dirty="0" smtClean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200" b="1" dirty="0" smtClean="0"/>
              <a:t>Funcionamento do operador de mutação</a:t>
            </a:r>
            <a:r>
              <a:rPr lang="x-none" sz="2200" dirty="0" smtClean="0"/>
              <a:t>:</a:t>
            </a:r>
          </a:p>
          <a:p>
            <a:pPr marL="1200150" lvl="1" indent="-457200" algn="just" eaLnBrk="1" hangingPunct="1">
              <a:spcBef>
                <a:spcPct val="0"/>
              </a:spcBef>
              <a:spcAft>
                <a:spcPts val="500"/>
              </a:spcAft>
              <a:buFont typeface="+mj-lt"/>
              <a:buAutoNum type="arabicPeriod"/>
            </a:pPr>
            <a:r>
              <a:rPr lang="x-none" sz="2200" dirty="0" smtClean="0"/>
              <a:t>Selecione um indivíduo na população.</a:t>
            </a:r>
          </a:p>
          <a:p>
            <a:pPr marL="1200150" lvl="1" indent="-457200" algn="just" eaLnBrk="1" hangingPunct="1">
              <a:spcBef>
                <a:spcPct val="0"/>
              </a:spcBef>
              <a:spcAft>
                <a:spcPts val="500"/>
              </a:spcAft>
              <a:buFont typeface="+mj-lt"/>
              <a:buAutoNum type="arabicPeriod"/>
            </a:pPr>
            <a:r>
              <a:rPr lang="x-none" sz="2200" dirty="0" smtClean="0"/>
              <a:t>Selecione o </a:t>
            </a:r>
            <a:r>
              <a:rPr lang="x-none" sz="2200" u="sng" dirty="0" smtClean="0"/>
              <a:t>ponto de mutação</a:t>
            </a:r>
            <a:r>
              <a:rPr lang="x-none" sz="2200" dirty="0" smtClean="0"/>
              <a:t>: escolha um número entre </a:t>
            </a:r>
            <a:r>
              <a:rPr lang="x-none" sz="2200" i="1" dirty="0" smtClean="0"/>
              <a:t>1</a:t>
            </a:r>
            <a:r>
              <a:rPr lang="x-none" sz="2200" dirty="0" smtClean="0"/>
              <a:t> e </a:t>
            </a:r>
            <a:r>
              <a:rPr lang="x-none" sz="2200" i="1" dirty="0" smtClean="0"/>
              <a:t>L</a:t>
            </a:r>
            <a:r>
              <a:rPr lang="x-none" sz="2200" dirty="0" smtClean="0"/>
              <a:t> aleatoriamente.</a:t>
            </a:r>
          </a:p>
          <a:p>
            <a:pPr marL="1200150" lvl="1" indent="-457200" algn="just" eaLnBrk="1" hangingPunct="1">
              <a:spcBef>
                <a:spcPct val="0"/>
              </a:spcBef>
              <a:spcAft>
                <a:spcPts val="500"/>
              </a:spcAft>
              <a:buFont typeface="+mj-lt"/>
              <a:buAutoNum type="arabicPeriod"/>
            </a:pPr>
            <a:r>
              <a:rPr lang="x-none" sz="2200" dirty="0" smtClean="0"/>
              <a:t>Escolha um caracter do alfabeto aleatoriamente e insira no ponto de mutação selecionado.</a:t>
            </a:r>
            <a:endParaRPr lang="x-none" sz="2200" dirty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x-none" sz="2200" dirty="0" smtClean="0"/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r>
              <a:rPr lang="x-none" sz="2200" b="1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047815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x-none" altLang="zh-CN" b="1" dirty="0" smtClean="0"/>
              <a:t> Algoritmo Genético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124744"/>
            <a:ext cx="8352928" cy="1667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000" b="1" dirty="0" smtClean="0"/>
              <a:t>Escolha </a:t>
            </a:r>
            <a:r>
              <a:rPr lang="x-none" sz="2000" b="1" dirty="0"/>
              <a:t>dos indivíduos que farão parte da próxima </a:t>
            </a:r>
            <a:r>
              <a:rPr lang="x-none" sz="2000" b="1" dirty="0" smtClean="0"/>
              <a:t>geração</a:t>
            </a:r>
          </a:p>
          <a:p>
            <a:pPr marL="712788" lvl="1" indent="-34925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1800" dirty="0" smtClean="0"/>
              <a:t>Mantendo </a:t>
            </a:r>
            <a:r>
              <a:rPr lang="x-none" sz="1800" dirty="0"/>
              <a:t>a mesma quantidade de indivíduos em todas as gerações, podemos, por exemplo, excluir da próxima geração os indivíduos com menores valores de </a:t>
            </a:r>
            <a:r>
              <a:rPr lang="x-none" sz="1800" dirty="0" smtClean="0"/>
              <a:t>fitness:</a:t>
            </a:r>
            <a:endParaRPr lang="x-none" sz="1800" dirty="0"/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x-none" sz="20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898059"/>
              </p:ext>
            </p:extLst>
          </p:nvPr>
        </p:nvGraphicFramePr>
        <p:xfrm>
          <a:off x="5940152" y="3212976"/>
          <a:ext cx="2016224" cy="331236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24136"/>
                <a:gridCol w="792088"/>
              </a:tblGrid>
              <a:tr h="384604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Cromossomo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Fitness</a:t>
                      </a:r>
                      <a:endParaRPr lang="en-US" sz="1500" dirty="0"/>
                    </a:p>
                  </a:txBody>
                  <a:tcPr/>
                </a:tc>
              </a:tr>
              <a:tr h="41825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011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3</a:t>
                      </a:r>
                      <a:endParaRPr lang="en-US" sz="1500" dirty="0"/>
                    </a:p>
                  </a:txBody>
                  <a:tcPr/>
                </a:tc>
              </a:tr>
              <a:tr h="41825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001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1</a:t>
                      </a:r>
                      <a:endParaRPr lang="en-US" sz="1500" dirty="0"/>
                    </a:p>
                  </a:txBody>
                  <a:tcPr/>
                </a:tc>
              </a:tr>
              <a:tr h="41825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110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6</a:t>
                      </a:r>
                      <a:endParaRPr lang="en-US" sz="1500" dirty="0"/>
                    </a:p>
                  </a:txBody>
                  <a:tcPr/>
                </a:tc>
              </a:tr>
              <a:tr h="41825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010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2</a:t>
                      </a:r>
                      <a:endParaRPr lang="en-US" sz="1500" dirty="0"/>
                    </a:p>
                  </a:txBody>
                  <a:tcPr/>
                </a:tc>
              </a:tr>
              <a:tr h="41825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110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6</a:t>
                      </a:r>
                      <a:endParaRPr lang="en-US" sz="1500" dirty="0"/>
                    </a:p>
                  </a:txBody>
                  <a:tcPr/>
                </a:tc>
              </a:tr>
              <a:tr h="41825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010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2</a:t>
                      </a:r>
                      <a:endParaRPr lang="en-US" sz="1500" dirty="0"/>
                    </a:p>
                  </a:txBody>
                  <a:tcPr/>
                </a:tc>
              </a:tr>
              <a:tr h="41825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111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7</a:t>
                      </a:r>
                      <a:endParaRPr lang="en-US" sz="15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886523"/>
              </p:ext>
            </p:extLst>
          </p:nvPr>
        </p:nvGraphicFramePr>
        <p:xfrm>
          <a:off x="1043608" y="2996952"/>
          <a:ext cx="2016224" cy="1600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24136"/>
                <a:gridCol w="792088"/>
              </a:tblGrid>
              <a:tr h="247228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Cromossomo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Fitness</a:t>
                      </a:r>
                      <a:endParaRPr lang="en-US" sz="1500" dirty="0"/>
                    </a:p>
                  </a:txBody>
                  <a:tcPr/>
                </a:tc>
              </a:tr>
              <a:tr h="247228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011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3</a:t>
                      </a:r>
                      <a:endParaRPr lang="en-US" sz="1500" dirty="0"/>
                    </a:p>
                  </a:txBody>
                  <a:tcPr/>
                </a:tc>
              </a:tr>
              <a:tr h="247228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001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1</a:t>
                      </a:r>
                      <a:endParaRPr lang="en-US" sz="1500" dirty="0"/>
                    </a:p>
                  </a:txBody>
                  <a:tcPr/>
                </a:tc>
              </a:tr>
              <a:tr h="247228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110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6</a:t>
                      </a:r>
                      <a:endParaRPr lang="en-US" sz="1500" dirty="0"/>
                    </a:p>
                  </a:txBody>
                  <a:tcPr/>
                </a:tc>
              </a:tr>
              <a:tr h="247228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010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2</a:t>
                      </a:r>
                      <a:endParaRPr lang="en-US" sz="15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678521"/>
              </p:ext>
            </p:extLst>
          </p:nvPr>
        </p:nvGraphicFramePr>
        <p:xfrm>
          <a:off x="1043608" y="5013176"/>
          <a:ext cx="2016224" cy="1600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24136"/>
                <a:gridCol w="792088"/>
              </a:tblGrid>
              <a:tr h="276835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Cromossomo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Fitness</a:t>
                      </a:r>
                      <a:endParaRPr lang="en-US" sz="1500" dirty="0"/>
                    </a:p>
                  </a:txBody>
                  <a:tcPr/>
                </a:tc>
              </a:tr>
              <a:tr h="276835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011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3</a:t>
                      </a:r>
                      <a:endParaRPr lang="en-US" sz="1500" dirty="0"/>
                    </a:p>
                  </a:txBody>
                  <a:tcPr/>
                </a:tc>
              </a:tr>
              <a:tr h="276835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110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6</a:t>
                      </a:r>
                      <a:endParaRPr lang="en-US" sz="1500" dirty="0"/>
                    </a:p>
                  </a:txBody>
                  <a:tcPr/>
                </a:tc>
              </a:tr>
              <a:tr h="276835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110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6</a:t>
                      </a:r>
                      <a:endParaRPr lang="en-US" sz="1500" dirty="0"/>
                    </a:p>
                  </a:txBody>
                  <a:tcPr/>
                </a:tc>
              </a:tr>
              <a:tr h="276835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111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7</a:t>
                      </a:r>
                      <a:endParaRPr 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Down Arrow 14"/>
          <p:cNvSpPr/>
          <p:nvPr/>
        </p:nvSpPr>
        <p:spPr>
          <a:xfrm rot="5400000">
            <a:off x="4283968" y="4797152"/>
            <a:ext cx="432048" cy="1152128"/>
          </a:xfrm>
          <a:prstGeom prst="downArrow">
            <a:avLst/>
          </a:prstGeom>
          <a:solidFill>
            <a:srgbClr val="C81C5C"/>
          </a:solidFill>
          <a:ln>
            <a:solidFill>
              <a:srgbClr val="C81C5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 rot="16200000">
            <a:off x="4247964" y="3392996"/>
            <a:ext cx="432048" cy="1080120"/>
          </a:xfrm>
          <a:prstGeom prst="downArrow">
            <a:avLst/>
          </a:prstGeom>
          <a:solidFill>
            <a:srgbClr val="C81C5C"/>
          </a:solidFill>
          <a:ln>
            <a:solidFill>
              <a:srgbClr val="C81C5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6300192" y="4221088"/>
            <a:ext cx="1368152" cy="0"/>
          </a:xfrm>
          <a:prstGeom prst="line">
            <a:avLst/>
          </a:prstGeom>
          <a:ln>
            <a:solidFill>
              <a:srgbClr val="C81C5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300192" y="5013176"/>
            <a:ext cx="1368152" cy="0"/>
          </a:xfrm>
          <a:prstGeom prst="line">
            <a:avLst/>
          </a:prstGeom>
          <a:ln>
            <a:solidFill>
              <a:srgbClr val="C81C5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300192" y="5877272"/>
            <a:ext cx="1368152" cy="0"/>
          </a:xfrm>
          <a:prstGeom prst="line">
            <a:avLst/>
          </a:prstGeom>
          <a:ln>
            <a:solidFill>
              <a:srgbClr val="C81C5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419872" y="2996952"/>
            <a:ext cx="210194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 err="1" smtClean="0">
                <a:solidFill>
                  <a:srgbClr val="C81C5C"/>
                </a:solidFill>
              </a:rPr>
              <a:t>Reprodução</a:t>
            </a:r>
            <a:r>
              <a:rPr lang="en-US" sz="1500" dirty="0" smtClean="0">
                <a:solidFill>
                  <a:srgbClr val="C81C5C"/>
                </a:solidFill>
              </a:rPr>
              <a:t> no 2</a:t>
            </a:r>
            <a:r>
              <a:rPr lang="en-US" sz="1500" baseline="30000" dirty="0" smtClean="0">
                <a:solidFill>
                  <a:srgbClr val="C81C5C"/>
                </a:solidFill>
              </a:rPr>
              <a:t>o</a:t>
            </a:r>
          </a:p>
          <a:p>
            <a:pPr algn="ctr"/>
            <a:r>
              <a:rPr lang="en-US" sz="1500" dirty="0">
                <a:solidFill>
                  <a:srgbClr val="C81C5C"/>
                </a:solidFill>
              </a:rPr>
              <a:t>+</a:t>
            </a:r>
            <a:endParaRPr lang="en-US" sz="1500" dirty="0" smtClean="0">
              <a:solidFill>
                <a:srgbClr val="C81C5C"/>
              </a:solidFill>
            </a:endParaRPr>
          </a:p>
          <a:p>
            <a:pPr algn="ctr"/>
            <a:r>
              <a:rPr lang="en-US" sz="1500" dirty="0" smtClean="0">
                <a:solidFill>
                  <a:srgbClr val="C81C5C"/>
                </a:solidFill>
              </a:rPr>
              <a:t>Crossover com 1</a:t>
            </a:r>
            <a:r>
              <a:rPr lang="en-US" sz="1500" baseline="30000" dirty="0" smtClean="0">
                <a:solidFill>
                  <a:srgbClr val="C81C5C"/>
                </a:solidFill>
              </a:rPr>
              <a:t>o</a:t>
            </a:r>
            <a:r>
              <a:rPr lang="en-US" sz="1500" dirty="0" smtClean="0">
                <a:solidFill>
                  <a:srgbClr val="C81C5C"/>
                </a:solidFill>
              </a:rPr>
              <a:t> e 3</a:t>
            </a:r>
            <a:r>
              <a:rPr lang="en-US" sz="1500" baseline="30000" dirty="0" smtClean="0">
                <a:solidFill>
                  <a:srgbClr val="C81C5C"/>
                </a:solidFill>
              </a:rPr>
              <a:t>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707904" y="5589240"/>
            <a:ext cx="15841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 smtClean="0">
                <a:solidFill>
                  <a:srgbClr val="C81C5C"/>
                </a:solidFill>
              </a:rPr>
              <a:t>Seleção</a:t>
            </a:r>
            <a:r>
              <a:rPr lang="en-US" sz="1500" dirty="0" smtClean="0">
                <a:solidFill>
                  <a:srgbClr val="C81C5C"/>
                </a:solidFill>
              </a:rPr>
              <a:t> dos </a:t>
            </a:r>
          </a:p>
          <a:p>
            <a:pPr algn="ctr"/>
            <a:r>
              <a:rPr lang="en-US" sz="1500" dirty="0" err="1" smtClean="0">
                <a:solidFill>
                  <a:srgbClr val="C81C5C"/>
                </a:solidFill>
              </a:rPr>
              <a:t>maiores</a:t>
            </a:r>
            <a:r>
              <a:rPr lang="en-US" sz="1500" dirty="0" smtClean="0">
                <a:solidFill>
                  <a:srgbClr val="C81C5C"/>
                </a:solidFill>
              </a:rPr>
              <a:t> fitness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549447" y="2673787"/>
            <a:ext cx="9476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 err="1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Geração</a:t>
            </a:r>
            <a:r>
              <a:rPr lang="en-US" sz="1500" b="1" dirty="0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 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19672" y="4725144"/>
            <a:ext cx="9476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 err="1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Geração</a:t>
            </a:r>
            <a:r>
              <a:rPr lang="en-US" sz="1500" b="1" dirty="0" smtClean="0">
                <a:solidFill>
                  <a:schemeClr val="accent4">
                    <a:lumMod val="75000"/>
                  </a:schemeClr>
                </a:solidFill>
                <a:latin typeface="Arial Narrow"/>
                <a:cs typeface="Arial Narrow"/>
              </a:rPr>
              <a:t> 1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012160" y="5229200"/>
            <a:ext cx="1944216" cy="432048"/>
          </a:xfrm>
          <a:prstGeom prst="roundRect">
            <a:avLst/>
          </a:prstGeom>
          <a:noFill/>
          <a:ln w="28575" cmpd="sng">
            <a:solidFill>
              <a:srgbClr val="C81C5C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Aft>
                <a:spcPts val="500"/>
              </a:spcAft>
            </a:pPr>
            <a:endParaRPr lang="pt-BR" sz="2200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812360" y="5157192"/>
            <a:ext cx="15841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 err="1" smtClean="0">
                <a:solidFill>
                  <a:srgbClr val="C81C5C"/>
                </a:solidFill>
              </a:rPr>
              <a:t>Gerado</a:t>
            </a:r>
            <a:r>
              <a:rPr lang="en-US" sz="1500" dirty="0" smtClean="0">
                <a:solidFill>
                  <a:srgbClr val="C81C5C"/>
                </a:solidFill>
              </a:rPr>
              <a:t> </a:t>
            </a:r>
            <a:r>
              <a:rPr lang="en-US" sz="1500" dirty="0" err="1" smtClean="0">
                <a:solidFill>
                  <a:srgbClr val="C81C5C"/>
                </a:solidFill>
              </a:rPr>
              <a:t>pela</a:t>
            </a:r>
            <a:r>
              <a:rPr lang="en-US" sz="1500" dirty="0" smtClean="0">
                <a:solidFill>
                  <a:srgbClr val="C81C5C"/>
                </a:solidFill>
              </a:rPr>
              <a:t> </a:t>
            </a:r>
            <a:r>
              <a:rPr lang="en-US" sz="1500" dirty="0" err="1" smtClean="0">
                <a:solidFill>
                  <a:srgbClr val="C81C5C"/>
                </a:solidFill>
              </a:rPr>
              <a:t>reprodução</a:t>
            </a:r>
            <a:endParaRPr lang="en-US" sz="1500" baseline="30000" dirty="0">
              <a:solidFill>
                <a:srgbClr val="C81C5C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012160" y="5733256"/>
            <a:ext cx="1944216" cy="720080"/>
          </a:xfrm>
          <a:prstGeom prst="roundRect">
            <a:avLst/>
          </a:prstGeom>
          <a:noFill/>
          <a:ln w="28575" cmpd="sng">
            <a:solidFill>
              <a:srgbClr val="C81C5C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Aft>
                <a:spcPts val="500"/>
              </a:spcAft>
            </a:pPr>
            <a:endParaRPr lang="pt-BR" sz="2200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812361" y="5805264"/>
            <a:ext cx="15841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 err="1" smtClean="0">
                <a:solidFill>
                  <a:srgbClr val="C81C5C"/>
                </a:solidFill>
              </a:rPr>
              <a:t>Gerados</a:t>
            </a:r>
            <a:r>
              <a:rPr lang="en-US" sz="1500" dirty="0" smtClean="0">
                <a:solidFill>
                  <a:srgbClr val="C81C5C"/>
                </a:solidFill>
              </a:rPr>
              <a:t> </a:t>
            </a:r>
            <a:r>
              <a:rPr lang="en-US" sz="1500" dirty="0" err="1" smtClean="0">
                <a:solidFill>
                  <a:srgbClr val="C81C5C"/>
                </a:solidFill>
              </a:rPr>
              <a:t>pelo</a:t>
            </a:r>
            <a:r>
              <a:rPr lang="en-US" sz="1500" dirty="0" smtClean="0">
                <a:solidFill>
                  <a:srgbClr val="C81C5C"/>
                </a:solidFill>
              </a:rPr>
              <a:t> crossover</a:t>
            </a:r>
            <a:endParaRPr lang="en-US" sz="1500" baseline="30000" dirty="0">
              <a:solidFill>
                <a:srgbClr val="C81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9539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x-none" altLang="zh-CN" b="1" dirty="0" smtClean="0"/>
              <a:t> Algoritmo Genético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980728"/>
            <a:ext cx="8352928" cy="5609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000" b="1" dirty="0" smtClean="0"/>
              <a:t>Critérios de parada do algoritmo genético:</a:t>
            </a: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000" dirty="0" smtClean="0"/>
              <a:t>Número máximo de gerações.</a:t>
            </a: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000" dirty="0" smtClean="0"/>
              <a:t>Convergência da população.</a:t>
            </a: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000" dirty="0" smtClean="0"/>
              <a:t>Alcance da solução ótimo (se esse valor de fitness for conhecido </a:t>
            </a:r>
            <a:r>
              <a:rPr lang="mr-IN" sz="2000" dirty="0" smtClean="0"/>
              <a:t>–</a:t>
            </a:r>
            <a:r>
              <a:rPr lang="x-none" sz="2000" dirty="0" smtClean="0"/>
              <a:t> no exemplo dos restaurantes, sabemos que é 7).</a:t>
            </a:r>
          </a:p>
          <a:p>
            <a:pPr lvl="1" indent="0"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x-none" sz="2000" dirty="0"/>
          </a:p>
          <a:p>
            <a:pPr lvl="1" indent="0"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x-none" sz="1000" dirty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000" b="1" dirty="0" smtClean="0"/>
              <a:t>Adaptação de parâmetros</a:t>
            </a:r>
            <a:r>
              <a:rPr lang="x-none" sz="2000" dirty="0" smtClean="0"/>
              <a:t>:</a:t>
            </a: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1900" u="sng" dirty="0" smtClean="0"/>
              <a:t>Determinística</a:t>
            </a:r>
            <a:r>
              <a:rPr lang="x-none" sz="1900" dirty="0" smtClean="0"/>
              <a:t>: são aplicadas mudanças nos parâmetros seguindo alguma regra. Exemplo: aumentar a probabilidade de mutação em 0,01% a cada geração.</a:t>
            </a: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1900" u="sng" dirty="0" smtClean="0"/>
              <a:t>Adaptativa</a:t>
            </a:r>
            <a:r>
              <a:rPr lang="x-none" sz="1900" dirty="0" smtClean="0"/>
              <a:t>: é usado algum feedback da execução do algoritmo para determinar o valor do parâmetro. Exemplo: se mais de 1/5 das mutações forem bem sucedidas, aumenta-se a taxa de mutação, caso contrário, diminui-se.</a:t>
            </a:r>
            <a:endParaRPr lang="x-none" sz="1900" u="sng" dirty="0" smtClean="0"/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1900" u="sng" dirty="0" smtClean="0"/>
              <a:t>Auto-adaptativa</a:t>
            </a:r>
            <a:r>
              <a:rPr lang="x-none" sz="1900" dirty="0" smtClean="0"/>
              <a:t>: codifica os parâmetros dentro do cromossomo e deixa-os evoluir junto com a solução.</a:t>
            </a:r>
            <a:endParaRPr lang="x-none" sz="1900" dirty="0"/>
          </a:p>
        </p:txBody>
      </p:sp>
      <p:sp>
        <p:nvSpPr>
          <p:cNvPr id="2" name="Rectangle 1"/>
          <p:cNvSpPr/>
          <p:nvPr/>
        </p:nvSpPr>
        <p:spPr>
          <a:xfrm>
            <a:off x="3707904" y="2708920"/>
            <a:ext cx="4104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dirty="0"/>
              <a:t>o valor que representará preço a </a:t>
            </a:r>
            <a:r>
              <a:rPr lang="x-none" dirty="0" smtClean="0"/>
              <a:t>50 centavos</a:t>
            </a:r>
            <a:r>
              <a:rPr lang="x-none" dirty="0"/>
              <a:t>, bebida cola e serviço </a:t>
            </a:r>
            <a:r>
              <a:rPr lang="x-none" dirty="0" smtClean="0"/>
              <a:t>rápido</a:t>
            </a:r>
            <a:endParaRPr lang="en-US" dirty="0"/>
          </a:p>
        </p:txBody>
      </p:sp>
      <p:sp>
        <p:nvSpPr>
          <p:cNvPr id="6" name="Bent Arrow 5"/>
          <p:cNvSpPr/>
          <p:nvPr/>
        </p:nvSpPr>
        <p:spPr>
          <a:xfrm rot="10800000">
            <a:off x="7956376" y="2780928"/>
            <a:ext cx="504056" cy="432048"/>
          </a:xfrm>
          <a:prstGeom prst="bentArrow">
            <a:avLst/>
          </a:prstGeom>
          <a:solidFill>
            <a:srgbClr val="C81C5C"/>
          </a:solidFill>
          <a:ln>
            <a:solidFill>
              <a:srgbClr val="C81C5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3612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 smtClean="0"/>
              <a:t> Definição 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83568" y="1268760"/>
            <a:ext cx="7416824" cy="864096"/>
            <a:chOff x="611560" y="2276872"/>
            <a:chExt cx="7416824" cy="864096"/>
          </a:xfrm>
        </p:grpSpPr>
        <p:sp>
          <p:nvSpPr>
            <p:cNvPr id="3" name="Rounded Rectangle 2"/>
            <p:cNvSpPr/>
            <p:nvPr/>
          </p:nvSpPr>
          <p:spPr>
            <a:xfrm>
              <a:off x="5580112" y="2276872"/>
              <a:ext cx="2448272" cy="864096"/>
            </a:xfrm>
            <a:prstGeom prst="roundRect">
              <a:avLst/>
            </a:prstGeom>
            <a:noFill/>
            <a:ln w="19050" cmpd="sng">
              <a:solidFill>
                <a:srgbClr val="C81C5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C81C5C"/>
                  </a:solidFill>
                </a:rPr>
                <a:t>SOLUÇÃO </a:t>
              </a:r>
            </a:p>
            <a:p>
              <a:pPr algn="ctr"/>
              <a:r>
                <a:rPr lang="en-US" sz="1500" dirty="0" smtClean="0">
                  <a:solidFill>
                    <a:srgbClr val="C81C5C"/>
                  </a:solidFill>
                </a:rPr>
                <a:t>SEQUÊNCIA </a:t>
              </a:r>
              <a:r>
                <a:rPr lang="en-US" sz="1500" dirty="0">
                  <a:solidFill>
                    <a:srgbClr val="C81C5C"/>
                  </a:solidFill>
                </a:rPr>
                <a:t>DE AÇÕES </a:t>
              </a:r>
            </a:p>
            <a:p>
              <a:pPr algn="ctr"/>
              <a:r>
                <a:rPr lang="en-US" sz="1500" dirty="0">
                  <a:solidFill>
                    <a:srgbClr val="C81C5C"/>
                  </a:solidFill>
                </a:rPr>
                <a:t>OU </a:t>
              </a:r>
              <a:r>
                <a:rPr lang="en-US" sz="1500" dirty="0" smtClean="0">
                  <a:solidFill>
                    <a:srgbClr val="C81C5C"/>
                  </a:solidFill>
                </a:rPr>
                <a:t>UM ESTADO</a:t>
              </a:r>
              <a:endParaRPr lang="en-US" sz="1500" dirty="0">
                <a:solidFill>
                  <a:srgbClr val="C81C5C"/>
                </a:solidFill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11560" y="2276872"/>
              <a:ext cx="1872208" cy="864096"/>
            </a:xfrm>
            <a:prstGeom prst="roundRect">
              <a:avLst/>
            </a:prstGeom>
            <a:noFill/>
            <a:ln w="19050" cmpd="sng">
              <a:solidFill>
                <a:srgbClr val="C81C5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C81C5C"/>
                  </a:solidFill>
                </a:rPr>
                <a:t>PROBLEMA</a:t>
              </a:r>
              <a:endParaRPr lang="en-US" b="1" dirty="0">
                <a:solidFill>
                  <a:srgbClr val="C81C5C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095836" y="2276872"/>
              <a:ext cx="1872208" cy="864096"/>
            </a:xfrm>
            <a:prstGeom prst="roundRect">
              <a:avLst/>
            </a:prstGeom>
            <a:noFill/>
            <a:ln w="19050" cmpd="sng">
              <a:solidFill>
                <a:srgbClr val="C81C5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C81C5C"/>
                  </a:solidFill>
                </a:rPr>
                <a:t>ALGORITMO</a:t>
              </a:r>
            </a:p>
            <a:p>
              <a:pPr algn="ctr"/>
              <a:r>
                <a:rPr lang="en-US" b="1" dirty="0">
                  <a:solidFill>
                    <a:srgbClr val="C81C5C"/>
                  </a:solidFill>
                </a:rPr>
                <a:t>DE BUSCA</a:t>
              </a:r>
            </a:p>
          </p:txBody>
        </p:sp>
        <p:sp>
          <p:nvSpPr>
            <p:cNvPr id="5" name="Right Arrow 4"/>
            <p:cNvSpPr/>
            <p:nvPr/>
          </p:nvSpPr>
          <p:spPr>
            <a:xfrm>
              <a:off x="2681790" y="2636912"/>
              <a:ext cx="216024" cy="144016"/>
            </a:xfrm>
            <a:prstGeom prst="rightArrow">
              <a:avLst/>
            </a:prstGeom>
            <a:solidFill>
              <a:srgbClr val="C81C5C"/>
            </a:solidFill>
            <a:ln w="19050" cmpd="sng">
              <a:solidFill>
                <a:srgbClr val="C81C5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C81C5C"/>
                </a:solidFill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5166066" y="2636912"/>
              <a:ext cx="216024" cy="144016"/>
            </a:xfrm>
            <a:prstGeom prst="rightArrow">
              <a:avLst/>
            </a:prstGeom>
            <a:solidFill>
              <a:srgbClr val="C81C5C"/>
            </a:solidFill>
            <a:ln w="19050" cmpd="sng">
              <a:solidFill>
                <a:srgbClr val="C81C5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C81C5C"/>
                </a:solidFill>
              </a:endParaRPr>
            </a:p>
          </p:txBody>
        </p:sp>
      </p:grpSp>
      <p:sp>
        <p:nvSpPr>
          <p:cNvPr id="12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2564904"/>
            <a:ext cx="7344816" cy="3190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spcAft>
                <a:spcPts val="1500"/>
              </a:spcAft>
              <a:buFontTx/>
              <a:buNone/>
            </a:pPr>
            <a:r>
              <a:rPr lang="x-none" sz="2400" u="sng" dirty="0" smtClean="0">
                <a:latin typeface="Arial"/>
                <a:cs typeface="Arial"/>
              </a:rPr>
              <a:t>Representação</a:t>
            </a:r>
            <a:r>
              <a:rPr lang="x-none" sz="2400" dirty="0" smtClean="0">
                <a:latin typeface="Arial"/>
                <a:cs typeface="Arial"/>
              </a:rPr>
              <a:t> </a:t>
            </a:r>
            <a:r>
              <a:rPr lang="mr-IN" sz="2400" dirty="0" smtClean="0">
                <a:latin typeface="Arial"/>
                <a:cs typeface="Arial"/>
              </a:rPr>
              <a:t>–</a:t>
            </a:r>
            <a:r>
              <a:rPr lang="x-none" sz="2400" dirty="0" smtClean="0">
                <a:latin typeface="Arial"/>
                <a:cs typeface="Arial"/>
              </a:rPr>
              <a:t> definição do problema</a:t>
            </a:r>
            <a:r>
              <a:rPr lang="x-none" sz="2400" dirty="0" smtClean="0"/>
              <a:t>:</a:t>
            </a:r>
            <a:endParaRPr lang="tr-TR" sz="2400" dirty="0" smtClean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tr-TR" sz="2400" i="1" dirty="0" err="1" smtClean="0"/>
              <a:t>Estado</a:t>
            </a:r>
            <a:r>
              <a:rPr lang="tr-TR" sz="2400" i="1" dirty="0" smtClean="0"/>
              <a:t> </a:t>
            </a:r>
            <a:r>
              <a:rPr lang="tr-TR" sz="2400" i="1" dirty="0" err="1" smtClean="0"/>
              <a:t>inicial</a:t>
            </a:r>
            <a:endParaRPr lang="tr-TR" sz="2400" i="1" dirty="0" smtClean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tr-TR" sz="2400" i="1" dirty="0" err="1" smtClean="0"/>
              <a:t>Ações</a:t>
            </a:r>
            <a:r>
              <a:rPr lang="tr-TR" sz="2400" i="1" dirty="0" smtClean="0"/>
              <a:t> </a:t>
            </a:r>
            <a:r>
              <a:rPr lang="tr-TR" sz="2400" i="1" dirty="0" err="1" smtClean="0"/>
              <a:t>possíveis</a:t>
            </a:r>
            <a:endParaRPr lang="tr-TR" sz="2400" i="1" dirty="0" smtClean="0"/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tr-TR" sz="2400" i="1" dirty="0" smtClean="0"/>
              <a:t>Teste de </a:t>
            </a:r>
            <a:r>
              <a:rPr lang="tr-TR" sz="2400" i="1" dirty="0" err="1" smtClean="0"/>
              <a:t>objetivo</a:t>
            </a:r>
            <a:r>
              <a:rPr lang="tr-TR" sz="2400" i="1" dirty="0" smtClean="0"/>
              <a:t> </a:t>
            </a:r>
          </a:p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tr-TR" sz="2400" i="1" dirty="0" err="1" smtClean="0"/>
              <a:t>Função</a:t>
            </a:r>
            <a:r>
              <a:rPr lang="tr-TR" sz="2400" i="1" dirty="0" smtClean="0"/>
              <a:t> de </a:t>
            </a:r>
            <a:r>
              <a:rPr lang="tr-TR" sz="2400" i="1" dirty="0" err="1" smtClean="0"/>
              <a:t>custo</a:t>
            </a:r>
            <a:r>
              <a:rPr lang="tr-TR" sz="2400" i="1" dirty="0" smtClean="0"/>
              <a:t> </a:t>
            </a:r>
            <a:r>
              <a:rPr lang="mr-IN" sz="2400" i="1" dirty="0" smtClean="0">
                <a:latin typeface="Arial Narrow"/>
                <a:cs typeface="Arial Narrow"/>
              </a:rPr>
              <a:t>–</a:t>
            </a:r>
            <a:r>
              <a:rPr lang="tr-TR" sz="2400" i="1" dirty="0" smtClean="0">
                <a:latin typeface="Arial Narrow"/>
                <a:cs typeface="Arial Narrow"/>
              </a:rPr>
              <a:t> </a:t>
            </a:r>
            <a:r>
              <a:rPr lang="tr-TR" sz="2400" i="1" dirty="0" err="1" smtClean="0">
                <a:latin typeface="Arial Narrow"/>
                <a:cs typeface="Arial Narrow"/>
              </a:rPr>
              <a:t>custo</a:t>
            </a:r>
            <a:r>
              <a:rPr lang="tr-TR" sz="2400" i="1" dirty="0" smtClean="0">
                <a:latin typeface="Arial Narrow"/>
                <a:cs typeface="Arial Narrow"/>
              </a:rPr>
              <a:t> </a:t>
            </a:r>
            <a:r>
              <a:rPr lang="tr-TR" sz="2400" i="1" dirty="0" err="1" smtClean="0">
                <a:latin typeface="Arial Narrow"/>
                <a:cs typeface="Arial Narrow"/>
              </a:rPr>
              <a:t>numérico</a:t>
            </a:r>
            <a:r>
              <a:rPr lang="tr-TR" sz="2400" i="1" dirty="0" smtClean="0">
                <a:latin typeface="Arial Narrow"/>
                <a:cs typeface="Arial Narrow"/>
              </a:rPr>
              <a:t> da </a:t>
            </a:r>
            <a:r>
              <a:rPr lang="tr-TR" sz="2400" i="1" dirty="0" err="1" smtClean="0">
                <a:latin typeface="Arial Narrow"/>
                <a:cs typeface="Arial Narrow"/>
              </a:rPr>
              <a:t>solução</a:t>
            </a:r>
            <a:endParaRPr lang="tr-TR" sz="2400" i="1" dirty="0" smtClean="0">
              <a:latin typeface="Arial Narrow"/>
              <a:cs typeface="Arial Narrow"/>
            </a:endParaRP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tr-TR" sz="2400" dirty="0"/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2400" dirty="0">
              <a:latin typeface="Avenir Next Condensed Regular"/>
              <a:cs typeface="Avenir Next Condensed Regular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83568" y="5373216"/>
            <a:ext cx="7416824" cy="864096"/>
          </a:xfrm>
          <a:prstGeom prst="roundRect">
            <a:avLst/>
          </a:prstGeom>
          <a:noFill/>
          <a:ln w="19050" cmpd="sng">
            <a:solidFill>
              <a:srgbClr val="C81C5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81C5C"/>
                </a:solidFill>
              </a:rPr>
              <a:t>ESPAÇO DE </a:t>
            </a:r>
            <a:r>
              <a:rPr lang="en-US" b="1" dirty="0" smtClean="0">
                <a:solidFill>
                  <a:srgbClr val="C81C5C"/>
                </a:solidFill>
              </a:rPr>
              <a:t>BUSCA</a:t>
            </a:r>
            <a:r>
              <a:rPr lang="en-US" sz="1500" dirty="0">
                <a:solidFill>
                  <a:srgbClr val="C81C5C"/>
                </a:solidFill>
              </a:rPr>
              <a:t> </a:t>
            </a:r>
            <a:r>
              <a:rPr lang="en-US" b="1" dirty="0" smtClean="0">
                <a:solidFill>
                  <a:srgbClr val="C81C5C"/>
                </a:solidFill>
              </a:rPr>
              <a:t>= </a:t>
            </a:r>
            <a:r>
              <a:rPr lang="en-US" dirty="0" smtClean="0">
                <a:solidFill>
                  <a:srgbClr val="C81C5C"/>
                </a:solidFill>
              </a:rPr>
              <a:t>ESTADO INICIAL </a:t>
            </a:r>
            <a:r>
              <a:rPr lang="en-US" b="1" dirty="0" smtClean="0">
                <a:solidFill>
                  <a:srgbClr val="C81C5C"/>
                </a:solidFill>
              </a:rPr>
              <a:t>+</a:t>
            </a:r>
            <a:r>
              <a:rPr lang="en-US" dirty="0" smtClean="0">
                <a:solidFill>
                  <a:srgbClr val="C81C5C"/>
                </a:solidFill>
              </a:rPr>
              <a:t> REALIZAÇÃO DAS AÇÕES POSSÍVEIS</a:t>
            </a:r>
            <a:endParaRPr lang="en-US" sz="1500" dirty="0">
              <a:solidFill>
                <a:srgbClr val="C81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396106"/>
      </p:ext>
    </p:extLst>
  </p:cSld>
  <p:clrMapOvr>
    <a:masterClrMapping/>
  </p:clrMapOvr>
  <p:transition xmlns:p14="http://schemas.microsoft.com/office/powerpoint/2010/main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x-none" altLang="zh-CN" b="1" dirty="0" smtClean="0"/>
              <a:t> Algoritmo Genético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124744"/>
            <a:ext cx="8352928" cy="4906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000" b="1" dirty="0" smtClean="0"/>
              <a:t>Variações de operadores</a:t>
            </a:r>
            <a:r>
              <a:rPr lang="x-none" sz="2000" dirty="0" smtClean="0"/>
              <a:t>:</a:t>
            </a: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en-US" sz="2000" u="sng" dirty="0" smtClean="0"/>
              <a:t>S</a:t>
            </a:r>
            <a:r>
              <a:rPr lang="x-none" sz="2000" u="sng" dirty="0" smtClean="0"/>
              <a:t>eleção por torneio</a:t>
            </a:r>
            <a:r>
              <a:rPr lang="x-none" sz="2000" dirty="0" smtClean="0"/>
              <a:t>: o torneio seleciona o melhor (mais bem adaptado, maior fitness) entre </a:t>
            </a:r>
            <a:r>
              <a:rPr lang="x-none" sz="2000" i="1" dirty="0"/>
              <a:t>k</a:t>
            </a:r>
            <a:r>
              <a:rPr lang="x-none" sz="2000" dirty="0"/>
              <a:t> indivíduos </a:t>
            </a:r>
            <a:r>
              <a:rPr lang="x-none" sz="2000" dirty="0" smtClean="0"/>
              <a:t>aleatoriamente selecionados para participar. </a:t>
            </a:r>
          </a:p>
          <a:p>
            <a:pPr marL="1485900" lvl="2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1800" dirty="0" smtClean="0"/>
              <a:t>Se todos os indivíduos da população participarem, o melhor indivíduo da população é selecionado.</a:t>
            </a:r>
          </a:p>
          <a:p>
            <a:pPr marL="1485900" lvl="2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1800" dirty="0" smtClean="0"/>
              <a:t>O pior indivíduo da população só será selecionado se k = 1 e ele for o sorteado a participar.</a:t>
            </a: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000" u="sng" dirty="0" smtClean="0"/>
              <a:t>Seleção por ranking</a:t>
            </a:r>
            <a:r>
              <a:rPr lang="x-none" sz="2000" dirty="0" smtClean="0"/>
              <a:t>:</a:t>
            </a:r>
            <a:r>
              <a:rPr lang="x-none" sz="2000" b="1" dirty="0" smtClean="0"/>
              <a:t> </a:t>
            </a:r>
            <a:r>
              <a:rPr lang="x-none" sz="2000" dirty="0" smtClean="0"/>
              <a:t>antes de executar a roleta, ordena os indivíduos de acordo com seu valor fitness e aplica um procedimento para minimizar as diferenças entre seus valores. </a:t>
            </a:r>
            <a:r>
              <a:rPr lang="en-US" sz="2000" dirty="0" smtClean="0"/>
              <a:t>C</a:t>
            </a:r>
            <a:r>
              <a:rPr lang="x-none" sz="2000" dirty="0" smtClean="0"/>
              <a:t>om a minimização das diferenças, os indivíduos terão chances mais parecidas de serem selecionados.</a:t>
            </a: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000" u="sng" dirty="0" smtClean="0"/>
              <a:t>Seleção truncada</a:t>
            </a:r>
            <a:r>
              <a:rPr lang="x-none" sz="2000" dirty="0" smtClean="0"/>
              <a:t>: apenas os X% melhores indivíduos podem ser selecionados.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28384" y="630932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81C5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EXTRA</a:t>
            </a:r>
            <a:endParaRPr 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C81C5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92593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x-none" altLang="zh-CN" b="1" dirty="0" smtClean="0"/>
              <a:t> Algoritmo Genético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124744"/>
            <a:ext cx="8352928" cy="397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000" b="1" dirty="0" smtClean="0"/>
              <a:t>Variações de operadores</a:t>
            </a:r>
            <a:r>
              <a:rPr lang="x-none" sz="2000" dirty="0" smtClean="0"/>
              <a:t>:</a:t>
            </a: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en-US" sz="2000" u="sng" dirty="0" smtClean="0"/>
              <a:t>C</a:t>
            </a:r>
            <a:r>
              <a:rPr lang="x-none" sz="2000" u="sng" dirty="0" smtClean="0"/>
              <a:t>rossover de dois pontos</a:t>
            </a:r>
            <a:r>
              <a:rPr lang="x-none" sz="2000" dirty="0" smtClean="0"/>
              <a:t>: dois pontos de corte são selecionados; o primeiro filho recebe a parte de for</a:t>
            </a:r>
            <a:r>
              <a:rPr lang="en-US" sz="2000" dirty="0" smtClean="0"/>
              <a:t>a do </a:t>
            </a:r>
            <a:r>
              <a:rPr lang="en-US" sz="2000" dirty="0" err="1" smtClean="0"/>
              <a:t>corte</a:t>
            </a:r>
            <a:r>
              <a:rPr lang="en-US" sz="2000" dirty="0" smtClean="0"/>
              <a:t> do </a:t>
            </a:r>
            <a:r>
              <a:rPr lang="en-US" sz="2000" dirty="0" err="1" smtClean="0"/>
              <a:t>primeiro</a:t>
            </a:r>
            <a:r>
              <a:rPr lang="en-US" sz="2000" dirty="0" smtClean="0"/>
              <a:t> </a:t>
            </a:r>
            <a:r>
              <a:rPr lang="en-US" sz="2000" dirty="0" err="1" smtClean="0"/>
              <a:t>pai</a:t>
            </a:r>
            <a:r>
              <a:rPr lang="en-US" sz="2000" dirty="0" smtClean="0"/>
              <a:t> e a parte de </a:t>
            </a:r>
            <a:r>
              <a:rPr lang="en-US" sz="2000" dirty="0" err="1" smtClean="0"/>
              <a:t>dentro</a:t>
            </a:r>
            <a:r>
              <a:rPr lang="en-US" sz="2000" dirty="0" smtClean="0"/>
              <a:t> do </a:t>
            </a:r>
            <a:r>
              <a:rPr lang="en-US" sz="2000" dirty="0" err="1" smtClean="0"/>
              <a:t>corte</a:t>
            </a:r>
            <a:r>
              <a:rPr lang="en-US" sz="2000" dirty="0" smtClean="0"/>
              <a:t> do </a:t>
            </a:r>
            <a:r>
              <a:rPr lang="en-US" sz="2000" dirty="0" err="1" smtClean="0"/>
              <a:t>segundo</a:t>
            </a:r>
            <a:r>
              <a:rPr lang="en-US" sz="2000" dirty="0" smtClean="0"/>
              <a:t> </a:t>
            </a:r>
            <a:r>
              <a:rPr lang="en-US" sz="2000" dirty="0" err="1" smtClean="0"/>
              <a:t>pai</a:t>
            </a:r>
            <a:r>
              <a:rPr lang="en-US" sz="2000" dirty="0" smtClean="0"/>
              <a:t> e o </a:t>
            </a:r>
            <a:r>
              <a:rPr lang="en-US" sz="2000" dirty="0" err="1" smtClean="0"/>
              <a:t>segundo</a:t>
            </a:r>
            <a:r>
              <a:rPr lang="en-US" sz="2000" dirty="0" smtClean="0"/>
              <a:t>, </a:t>
            </a:r>
            <a:r>
              <a:rPr lang="en-US" sz="2000" dirty="0" err="1" smtClean="0"/>
              <a:t>recebe</a:t>
            </a:r>
            <a:r>
              <a:rPr lang="en-US" sz="2000" dirty="0" smtClean="0"/>
              <a:t> as </a:t>
            </a:r>
            <a:r>
              <a:rPr lang="en-US" sz="2000" dirty="0" err="1" smtClean="0"/>
              <a:t>partes</a:t>
            </a:r>
            <a:r>
              <a:rPr lang="en-US" sz="2000" dirty="0" smtClean="0"/>
              <a:t> </a:t>
            </a:r>
            <a:r>
              <a:rPr lang="en-US" sz="2000" dirty="0" err="1" smtClean="0"/>
              <a:t>restantes</a:t>
            </a:r>
            <a:r>
              <a:rPr lang="en-US" sz="2000" dirty="0"/>
              <a:t>.</a:t>
            </a:r>
            <a:endParaRPr lang="x-none" sz="2000" dirty="0" smtClean="0"/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000" u="sng" dirty="0" smtClean="0"/>
              <a:t>Crossover uniforme</a:t>
            </a:r>
            <a:r>
              <a:rPr lang="x-none" sz="2000" dirty="0" smtClean="0"/>
              <a:t>: para cada posição, sortea-se 0 ou 1. Se o valor sorteado for 0, o filho recebe o valor que consta no primeiro pai para a posição em questão; se for 1, recebe do segundo pai.</a:t>
            </a: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000" u="sng" dirty="0" smtClean="0"/>
              <a:t>Crossover baseado em maioria</a:t>
            </a:r>
            <a:r>
              <a:rPr lang="x-none" sz="2000" dirty="0" smtClean="0"/>
              <a:t>: sorteia-se n pais e faz-se com que cada posição do filho seja igual ao valor mais comum nos pais selecionados. Acelera a convergência genética.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028384" y="630932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81C5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EXTRA</a:t>
            </a:r>
            <a:endParaRPr 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C81C5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52737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x-none" altLang="zh-CN" b="1" dirty="0" smtClean="0"/>
              <a:t> Exercício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124744"/>
            <a:ext cx="8352928" cy="4850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000" dirty="0"/>
              <a:t>P</a:t>
            </a:r>
            <a:r>
              <a:rPr lang="x-none" sz="2000" dirty="0" smtClean="0"/>
              <a:t>ara o problema das </a:t>
            </a:r>
            <a:r>
              <a:rPr lang="x-none" sz="2000" b="1" dirty="0" smtClean="0"/>
              <a:t>N rainhas </a:t>
            </a:r>
            <a:r>
              <a:rPr lang="x-none" sz="2000" dirty="0" smtClean="0"/>
              <a:t>apresente:</a:t>
            </a: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000" dirty="0" smtClean="0"/>
              <a:t>Uma representação para indivíduos com cromossomo;</a:t>
            </a: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000" dirty="0" smtClean="0"/>
              <a:t>Uma função fitness;</a:t>
            </a: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000" dirty="0" smtClean="0"/>
              <a:t>Um fenótipo e seu valor fitness;</a:t>
            </a: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r>
              <a:rPr lang="x-none" sz="2000" dirty="0" smtClean="0"/>
              <a:t>A aplicação de operadores evolutivos (crossover e mutação) pode gerar algum cronomosso infactível?</a:t>
            </a:r>
            <a:r>
              <a:rPr lang="x-none" sz="2000" dirty="0"/>
              <a:t> </a:t>
            </a:r>
            <a:r>
              <a:rPr lang="x-none" sz="2000" dirty="0" smtClean="0"/>
              <a:t>Se sim, como você proporia tratar esses casos (operadores alterativos ou penalização na função fitness)?</a:t>
            </a:r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endParaRPr lang="x-none" sz="2000" dirty="0" smtClean="0"/>
          </a:p>
          <a:p>
            <a:pPr algn="just" eaLnBrk="1" hangingPunct="1">
              <a:spcBef>
                <a:spcPct val="0"/>
              </a:spcBef>
              <a:spcAft>
                <a:spcPts val="500"/>
              </a:spcAft>
              <a:buNone/>
            </a:pPr>
            <a:r>
              <a:rPr lang="x-none" sz="2000" dirty="0" smtClean="0"/>
              <a:t>O problema: </a:t>
            </a:r>
            <a:r>
              <a:rPr lang="pt-BR" sz="2000" dirty="0" smtClean="0"/>
              <a:t>dado </a:t>
            </a:r>
            <a:r>
              <a:rPr lang="pt-BR" sz="2000" dirty="0"/>
              <a:t>um tabuleiro de </a:t>
            </a:r>
            <a:r>
              <a:rPr lang="pt-BR" sz="2000" dirty="0" err="1"/>
              <a:t>NxN</a:t>
            </a:r>
            <a:r>
              <a:rPr lang="pt-BR" sz="2000" dirty="0"/>
              <a:t>, encontrar uma </a:t>
            </a:r>
            <a:r>
              <a:rPr lang="pt-BR" sz="2000" dirty="0" smtClean="0"/>
              <a:t>distribuição </a:t>
            </a:r>
            <a:r>
              <a:rPr lang="pt-BR" sz="2000" dirty="0"/>
              <a:t>de N rainhas tal que nenhuma delas esteja </a:t>
            </a:r>
            <a:r>
              <a:rPr lang="pt-BR" sz="2000" dirty="0" smtClean="0"/>
              <a:t>ameaçada </a:t>
            </a:r>
            <a:r>
              <a:rPr lang="pt-BR" sz="2000" dirty="0"/>
              <a:t>por outra. Duas rainhas se </a:t>
            </a:r>
            <a:r>
              <a:rPr lang="pt-BR" sz="2000" dirty="0" smtClean="0"/>
              <a:t>amea</a:t>
            </a:r>
            <a:r>
              <a:rPr lang="pt-BR" sz="2000" dirty="0"/>
              <a:t>ç</a:t>
            </a:r>
            <a:r>
              <a:rPr lang="pt-BR" sz="2000" dirty="0" smtClean="0"/>
              <a:t>am </a:t>
            </a:r>
            <a:r>
              <a:rPr lang="pt-BR" sz="2000" dirty="0"/>
              <a:t>quando </a:t>
            </a:r>
            <a:r>
              <a:rPr lang="pt-BR" sz="2000" dirty="0" smtClean="0"/>
              <a:t>estão </a:t>
            </a:r>
            <a:r>
              <a:rPr lang="pt-BR" sz="2000" dirty="0"/>
              <a:t>posicionadas na mesma linha, mesma diagonal ou mesma coluna. </a:t>
            </a:r>
          </a:p>
          <a:p>
            <a:pPr marL="1085850" lvl="1" indent="-342900" algn="just" eaLnBrk="1" hangingPunct="1">
              <a:spcBef>
                <a:spcPct val="0"/>
              </a:spcBef>
              <a:spcAft>
                <a:spcPts val="500"/>
              </a:spcAft>
            </a:pPr>
            <a:endParaRPr lang="x-none" sz="2000" dirty="0" smtClean="0"/>
          </a:p>
        </p:txBody>
      </p:sp>
      <p:sp>
        <p:nvSpPr>
          <p:cNvPr id="5" name="Rounded Rectangle 4"/>
          <p:cNvSpPr/>
          <p:nvPr/>
        </p:nvSpPr>
        <p:spPr>
          <a:xfrm>
            <a:off x="215008" y="4077072"/>
            <a:ext cx="8928992" cy="1584176"/>
          </a:xfrm>
          <a:prstGeom prst="roundRect">
            <a:avLst/>
          </a:prstGeom>
          <a:noFill/>
          <a:ln w="19050" cmpd="sng">
            <a:solidFill>
              <a:srgbClr val="C81C5C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 eaLnBrk="1" hangingPunct="1">
              <a:spcAft>
                <a:spcPts val="500"/>
              </a:spcAft>
            </a:pPr>
            <a:endParaRPr lang="pt-BR" sz="2400" dirty="0" smtClean="0">
              <a:solidFill>
                <a:srgbClr val="C81C5C"/>
              </a:solidFill>
              <a:latin typeface="Arial Narrow"/>
              <a:cs typeface="Arial Narrow"/>
            </a:endParaRPr>
          </a:p>
          <a:p>
            <a:pPr algn="ctr" eaLnBrk="1" hangingPunct="1">
              <a:spcAft>
                <a:spcPts val="500"/>
              </a:spcAft>
            </a:pPr>
            <a:endParaRPr lang="pt-BR" sz="2400" dirty="0">
              <a:solidFill>
                <a:srgbClr val="C81C5C"/>
              </a:solidFill>
              <a:latin typeface="Arial Narrow"/>
              <a:cs typeface="Arial Narrow"/>
            </a:endParaRPr>
          </a:p>
          <a:p>
            <a:pPr algn="ctr" eaLnBrk="1" hangingPunct="1">
              <a:spcAft>
                <a:spcPts val="500"/>
              </a:spcAft>
            </a:pPr>
            <a:endParaRPr lang="pt-BR" sz="2400" dirty="0" smtClean="0">
              <a:solidFill>
                <a:srgbClr val="C81C5C"/>
              </a:solidFill>
              <a:latin typeface="Arial Narrow"/>
              <a:cs typeface="Arial Narrow"/>
            </a:endParaRPr>
          </a:p>
          <a:p>
            <a:pPr algn="ctr" eaLnBrk="1" hangingPunct="1">
              <a:spcAft>
                <a:spcPts val="500"/>
              </a:spcAft>
            </a:pPr>
            <a:endParaRPr lang="pt-BR" sz="2400" dirty="0">
              <a:solidFill>
                <a:srgbClr val="C81C5C"/>
              </a:solidFill>
              <a:latin typeface="Arial Narrow"/>
              <a:cs typeface="Arial Narrow"/>
            </a:endParaRPr>
          </a:p>
          <a:p>
            <a:pPr algn="ctr" eaLnBrk="1" hangingPunct="1">
              <a:spcAft>
                <a:spcPts val="500"/>
              </a:spcAft>
            </a:pPr>
            <a:endParaRPr lang="x-none" sz="2200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  <a:p>
            <a:pPr marL="342900" indent="-342900" algn="just" eaLnBrk="1" hangingPunct="1">
              <a:spcAft>
                <a:spcPts val="500"/>
              </a:spcAft>
              <a:buFont typeface="Arial"/>
              <a:buChar char="•"/>
            </a:pPr>
            <a:endParaRPr lang="x-none" sz="2200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  <a:p>
            <a:pPr marL="342900" indent="-342900" algn="just" eaLnBrk="1" hangingPunct="1">
              <a:spcAft>
                <a:spcPts val="500"/>
              </a:spcAft>
              <a:buFont typeface="Arial"/>
              <a:buChar char="•"/>
            </a:pPr>
            <a:endParaRPr lang="x-none" sz="2200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8977790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xmlns="" id="{BBE6E2D3-FF02-4E61-8B8C-74D3036FE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2565400"/>
            <a:ext cx="4679950" cy="1385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eaLnBrk="1" hangingPunct="1">
              <a:defRPr/>
            </a:pP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Copyright © </a:t>
            </a:r>
            <a:r>
              <a:rPr kumimoji="1" lang="en-US" sz="1400" b="1" dirty="0">
                <a:solidFill>
                  <a:schemeClr val="bg1">
                    <a:lumMod val="85000"/>
                  </a:schemeClr>
                </a:solidFill>
              </a:rPr>
              <a:t>2019  </a:t>
            </a:r>
            <a:r>
              <a:rPr kumimoji="1" lang="en-US" sz="1400" dirty="0" err="1" smtClean="0">
                <a:solidFill>
                  <a:schemeClr val="bg1">
                    <a:lumMod val="85000"/>
                  </a:schemeClr>
                </a:solidFill>
              </a:rPr>
              <a:t>Profa</a:t>
            </a:r>
            <a:r>
              <a:rPr kumimoji="1" lang="en-US" sz="1400" dirty="0" smtClean="0">
                <a:solidFill>
                  <a:schemeClr val="bg1">
                    <a:lumMod val="85000"/>
                  </a:schemeClr>
                </a:solidFill>
              </a:rPr>
              <a:t>. Thais Rodrigues Neubauer</a:t>
            </a:r>
            <a:endParaRPr kumimoji="1" 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pPr eaLnBrk="1" hangingPunct="1">
              <a:defRPr/>
            </a:pPr>
            <a:endParaRPr kumimoji="1" 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pPr eaLnBrk="1" hangingPunct="1">
              <a:defRPr/>
            </a:pP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Todos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direitos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reservados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.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Reprodução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ou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divulgação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total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ou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parcial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deste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documento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é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expressamente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proíbido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sem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o </a:t>
            </a:r>
            <a:r>
              <a:rPr kumimoji="1" lang="pt-BR" sz="1400" dirty="0">
                <a:solidFill>
                  <a:schemeClr val="bg1">
                    <a:lumMod val="85000"/>
                  </a:schemeClr>
                </a:solidFill>
              </a:rPr>
              <a:t>consentimento formal, por escrito,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do Professor (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autor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).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 smtClean="0"/>
              <a:t> Exemplo: </a:t>
            </a:r>
            <a:r>
              <a:rPr lang="pt-BR" altLang="zh-CN" b="1" dirty="0" smtClean="0">
                <a:latin typeface="Arial Narrow"/>
                <a:cs typeface="Arial Narrow"/>
              </a:rPr>
              <a:t>Chegar em Bucareste</a:t>
            </a:r>
            <a:endParaRPr lang="pt-BR" altLang="pt-BR" sz="2000" b="1" dirty="0" smtClean="0">
              <a:latin typeface="Arial Narrow"/>
              <a:ea typeface="宋体" panose="02010600030101010101" pitchFamily="2" charset="-122"/>
              <a:cs typeface="Arial Narrow"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5805264"/>
            <a:ext cx="820891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ts val="0"/>
              </a:spcAft>
              <a:buFontTx/>
              <a:buNone/>
            </a:pPr>
            <a:r>
              <a:rPr lang="x-none" sz="2400" b="1" dirty="0" smtClean="0">
                <a:latin typeface="Arial"/>
                <a:cs typeface="Arial"/>
              </a:rPr>
              <a:t>Problema</a:t>
            </a:r>
            <a:r>
              <a:rPr lang="x-none" sz="2400" dirty="0" smtClean="0">
                <a:latin typeface="Arial"/>
                <a:cs typeface="Arial"/>
              </a:rPr>
              <a:t>: </a:t>
            </a:r>
            <a:r>
              <a:rPr lang="x-none" sz="2400" dirty="0" smtClean="0">
                <a:latin typeface="Arial Narrow"/>
                <a:cs typeface="Arial Narrow"/>
              </a:rPr>
              <a:t>CHEGAR EM BUCARESTE</a:t>
            </a:r>
          </a:p>
          <a:p>
            <a:pPr algn="ctr" eaLnBrk="1" hangingPunct="1">
              <a:spcBef>
                <a:spcPct val="0"/>
              </a:spcBef>
              <a:spcAft>
                <a:spcPts val="0"/>
              </a:spcAft>
              <a:buNone/>
            </a:pPr>
            <a:r>
              <a:rPr lang="x-none" sz="2400" b="1" dirty="0" smtClean="0"/>
              <a:t>Resultado da busca: </a:t>
            </a:r>
            <a:r>
              <a:rPr lang="x-none" sz="2400" dirty="0" smtClean="0"/>
              <a:t>o </a:t>
            </a:r>
            <a:r>
              <a:rPr lang="x-none" sz="2400" dirty="0" smtClean="0">
                <a:latin typeface="Arial Narrow"/>
                <a:cs typeface="Arial Narrow"/>
              </a:rPr>
              <a:t>CAMINHO</a:t>
            </a:r>
            <a:endParaRPr lang="tr-TR" sz="2400" dirty="0" smtClean="0">
              <a:latin typeface="Arial Narrow"/>
              <a:cs typeface="Arial Narrow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479667" y="3290501"/>
            <a:ext cx="184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13075"/>
          <a:stretch/>
        </p:blipFill>
        <p:spPr>
          <a:xfrm>
            <a:off x="467544" y="908721"/>
            <a:ext cx="7583408" cy="453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88710"/>
      </p:ext>
    </p:extLst>
  </p:cSld>
  <p:clrMapOvr>
    <a:masterClrMapping/>
  </p:clrMapOvr>
  <p:transition xmlns:p14="http://schemas.microsoft.com/office/powerpoint/2010/main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 smtClean="0"/>
              <a:t> Exemplo: </a:t>
            </a:r>
            <a:r>
              <a:rPr lang="pt-BR" altLang="zh-CN" b="1" dirty="0" smtClean="0">
                <a:latin typeface="Arial Narrow"/>
                <a:cs typeface="Arial Narrow"/>
              </a:rPr>
              <a:t>Chegar em Bucareste</a:t>
            </a:r>
            <a:endParaRPr lang="pt-BR" altLang="pt-BR" sz="2000" b="1" dirty="0" smtClean="0">
              <a:latin typeface="Arial Narrow"/>
              <a:ea typeface="宋体" panose="02010600030101010101" pitchFamily="2" charset="-122"/>
              <a:cs typeface="Arial Narrow"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5805264"/>
            <a:ext cx="820891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ts val="0"/>
              </a:spcAft>
              <a:buFontTx/>
              <a:buNone/>
            </a:pPr>
            <a:r>
              <a:rPr lang="x-none" sz="2400" b="1" dirty="0" smtClean="0">
                <a:latin typeface="Arial"/>
                <a:cs typeface="Arial"/>
              </a:rPr>
              <a:t>Problema</a:t>
            </a:r>
            <a:r>
              <a:rPr lang="x-none" sz="2400" dirty="0" smtClean="0">
                <a:latin typeface="Arial"/>
                <a:cs typeface="Arial"/>
              </a:rPr>
              <a:t>: </a:t>
            </a:r>
            <a:r>
              <a:rPr lang="x-none" sz="2400" dirty="0" smtClean="0">
                <a:latin typeface="Arial Narrow"/>
                <a:cs typeface="Arial Narrow"/>
              </a:rPr>
              <a:t>CHEGAR EM BUCARESTE</a:t>
            </a:r>
          </a:p>
          <a:p>
            <a:pPr algn="ctr" eaLnBrk="1" hangingPunct="1">
              <a:spcBef>
                <a:spcPct val="0"/>
              </a:spcBef>
              <a:spcAft>
                <a:spcPts val="0"/>
              </a:spcAft>
              <a:buNone/>
            </a:pPr>
            <a:r>
              <a:rPr lang="x-none" sz="2400" b="1" dirty="0" smtClean="0"/>
              <a:t>Resultado da busca: </a:t>
            </a:r>
            <a:r>
              <a:rPr lang="x-none" sz="2400" dirty="0" smtClean="0"/>
              <a:t>o </a:t>
            </a:r>
            <a:r>
              <a:rPr lang="x-none" sz="2400" dirty="0" smtClean="0">
                <a:latin typeface="Arial Narrow"/>
                <a:cs typeface="Arial Narrow"/>
              </a:rPr>
              <a:t>CAMINHO</a:t>
            </a:r>
            <a:endParaRPr lang="tr-TR" sz="2400" dirty="0" smtClean="0">
              <a:latin typeface="Arial Narrow"/>
              <a:cs typeface="Arial Narrow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479667" y="3290501"/>
            <a:ext cx="184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13075"/>
          <a:stretch/>
        </p:blipFill>
        <p:spPr>
          <a:xfrm>
            <a:off x="467544" y="908721"/>
            <a:ext cx="7583408" cy="453650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347864" y="1124744"/>
            <a:ext cx="5400600" cy="1872208"/>
          </a:xfrm>
          <a:prstGeom prst="roundRect">
            <a:avLst/>
          </a:prstGeom>
          <a:solidFill>
            <a:schemeClr val="bg1"/>
          </a:solidFill>
          <a:ln w="19050" cmpd="sng">
            <a:solidFill>
              <a:srgbClr val="C81C5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C81C5C"/>
                </a:solidFill>
              </a:rPr>
              <a:t>Estado </a:t>
            </a:r>
            <a:r>
              <a:rPr lang="en-US" b="1" dirty="0" err="1" smtClean="0">
                <a:solidFill>
                  <a:srgbClr val="C81C5C"/>
                </a:solidFill>
              </a:rPr>
              <a:t>inicial</a:t>
            </a:r>
            <a:r>
              <a:rPr lang="en-US" b="1" dirty="0" smtClean="0">
                <a:solidFill>
                  <a:srgbClr val="C81C5C"/>
                </a:solidFill>
              </a:rPr>
              <a:t>: </a:t>
            </a:r>
            <a:r>
              <a:rPr lang="en-US" dirty="0" err="1" smtClean="0">
                <a:solidFill>
                  <a:srgbClr val="C81C5C"/>
                </a:solidFill>
              </a:rPr>
              <a:t>estou</a:t>
            </a:r>
            <a:r>
              <a:rPr lang="en-US" dirty="0" smtClean="0">
                <a:solidFill>
                  <a:srgbClr val="C81C5C"/>
                </a:solidFill>
              </a:rPr>
              <a:t> </a:t>
            </a:r>
            <a:r>
              <a:rPr lang="en-US" dirty="0" err="1" smtClean="0">
                <a:solidFill>
                  <a:srgbClr val="C81C5C"/>
                </a:solidFill>
              </a:rPr>
              <a:t>em</a:t>
            </a:r>
            <a:r>
              <a:rPr lang="en-US" dirty="0" smtClean="0">
                <a:solidFill>
                  <a:srgbClr val="C81C5C"/>
                </a:solidFill>
              </a:rPr>
              <a:t> Arad.</a:t>
            </a:r>
          </a:p>
          <a:p>
            <a:endParaRPr lang="en-US" sz="500" dirty="0" smtClean="0">
              <a:solidFill>
                <a:srgbClr val="C81C5C"/>
              </a:solidFill>
            </a:endParaRPr>
          </a:p>
          <a:p>
            <a:r>
              <a:rPr lang="en-US" b="1" dirty="0" err="1" smtClean="0">
                <a:solidFill>
                  <a:srgbClr val="C81C5C"/>
                </a:solidFill>
              </a:rPr>
              <a:t>Ações</a:t>
            </a:r>
            <a:r>
              <a:rPr lang="en-US" b="1" dirty="0" smtClean="0">
                <a:solidFill>
                  <a:srgbClr val="C81C5C"/>
                </a:solidFill>
              </a:rPr>
              <a:t> </a:t>
            </a:r>
            <a:r>
              <a:rPr lang="en-US" b="1" dirty="0" err="1" smtClean="0">
                <a:solidFill>
                  <a:srgbClr val="C81C5C"/>
                </a:solidFill>
              </a:rPr>
              <a:t>possíveis</a:t>
            </a:r>
            <a:r>
              <a:rPr lang="en-US" b="1" dirty="0" smtClean="0">
                <a:solidFill>
                  <a:srgbClr val="C81C5C"/>
                </a:solidFill>
              </a:rPr>
              <a:t>: </a:t>
            </a:r>
            <a:r>
              <a:rPr lang="en-US" dirty="0" err="1">
                <a:solidFill>
                  <a:srgbClr val="C81C5C"/>
                </a:solidFill>
              </a:rPr>
              <a:t>s</a:t>
            </a:r>
            <a:r>
              <a:rPr lang="en-US" dirty="0" err="1" smtClean="0">
                <a:solidFill>
                  <a:srgbClr val="C81C5C"/>
                </a:solidFill>
              </a:rPr>
              <a:t>eguir</a:t>
            </a:r>
            <a:r>
              <a:rPr lang="en-US" dirty="0" smtClean="0">
                <a:solidFill>
                  <a:srgbClr val="C81C5C"/>
                </a:solidFill>
              </a:rPr>
              <a:t> </a:t>
            </a:r>
            <a:r>
              <a:rPr lang="en-US" dirty="0" err="1" smtClean="0">
                <a:solidFill>
                  <a:srgbClr val="C81C5C"/>
                </a:solidFill>
              </a:rPr>
              <a:t>por</a:t>
            </a:r>
            <a:r>
              <a:rPr lang="en-US" dirty="0" smtClean="0">
                <a:solidFill>
                  <a:srgbClr val="C81C5C"/>
                </a:solidFill>
              </a:rPr>
              <a:t> </a:t>
            </a:r>
            <a:r>
              <a:rPr lang="en-US" dirty="0" err="1" smtClean="0">
                <a:solidFill>
                  <a:srgbClr val="C81C5C"/>
                </a:solidFill>
              </a:rPr>
              <a:t>uma</a:t>
            </a:r>
            <a:r>
              <a:rPr lang="en-US" dirty="0" smtClean="0">
                <a:solidFill>
                  <a:srgbClr val="C81C5C"/>
                </a:solidFill>
              </a:rPr>
              <a:t> </a:t>
            </a:r>
            <a:r>
              <a:rPr lang="en-US" dirty="0" err="1" smtClean="0">
                <a:solidFill>
                  <a:srgbClr val="C81C5C"/>
                </a:solidFill>
              </a:rPr>
              <a:t>estrada</a:t>
            </a:r>
            <a:r>
              <a:rPr lang="en-US" dirty="0" smtClean="0">
                <a:solidFill>
                  <a:srgbClr val="C81C5C"/>
                </a:solidFill>
              </a:rPr>
              <a:t> </a:t>
            </a:r>
            <a:r>
              <a:rPr lang="en-US" dirty="0" err="1" smtClean="0">
                <a:solidFill>
                  <a:srgbClr val="C81C5C"/>
                </a:solidFill>
              </a:rPr>
              <a:t>até</a:t>
            </a:r>
            <a:r>
              <a:rPr lang="en-US" dirty="0" smtClean="0">
                <a:solidFill>
                  <a:srgbClr val="C81C5C"/>
                </a:solidFill>
              </a:rPr>
              <a:t> a </a:t>
            </a:r>
            <a:r>
              <a:rPr lang="en-US" dirty="0" err="1" smtClean="0">
                <a:solidFill>
                  <a:srgbClr val="C81C5C"/>
                </a:solidFill>
              </a:rPr>
              <a:t>cidade</a:t>
            </a:r>
            <a:r>
              <a:rPr lang="en-US" dirty="0" smtClean="0">
                <a:solidFill>
                  <a:srgbClr val="C81C5C"/>
                </a:solidFill>
              </a:rPr>
              <a:t> </a:t>
            </a:r>
            <a:r>
              <a:rPr lang="en-US" dirty="0" err="1" smtClean="0">
                <a:solidFill>
                  <a:srgbClr val="C81C5C"/>
                </a:solidFill>
              </a:rPr>
              <a:t>mais</a:t>
            </a:r>
            <a:r>
              <a:rPr lang="en-US" dirty="0" smtClean="0">
                <a:solidFill>
                  <a:srgbClr val="C81C5C"/>
                </a:solidFill>
              </a:rPr>
              <a:t> </a:t>
            </a:r>
            <a:r>
              <a:rPr lang="en-US" dirty="0" err="1" smtClean="0">
                <a:solidFill>
                  <a:srgbClr val="C81C5C"/>
                </a:solidFill>
              </a:rPr>
              <a:t>próxima</a:t>
            </a:r>
            <a:r>
              <a:rPr lang="en-US" dirty="0">
                <a:solidFill>
                  <a:srgbClr val="C81C5C"/>
                </a:solidFill>
              </a:rPr>
              <a:t> </a:t>
            </a:r>
            <a:r>
              <a:rPr lang="en-US" dirty="0" smtClean="0">
                <a:solidFill>
                  <a:srgbClr val="C81C5C"/>
                </a:solidFill>
              </a:rPr>
              <a:t>= </a:t>
            </a:r>
            <a:r>
              <a:rPr lang="en-US" dirty="0" err="1" smtClean="0">
                <a:solidFill>
                  <a:srgbClr val="C81C5C"/>
                </a:solidFill>
              </a:rPr>
              <a:t>estou</a:t>
            </a:r>
            <a:r>
              <a:rPr lang="en-US" dirty="0" smtClean="0">
                <a:solidFill>
                  <a:srgbClr val="C81C5C"/>
                </a:solidFill>
              </a:rPr>
              <a:t> </a:t>
            </a:r>
            <a:r>
              <a:rPr lang="en-US" dirty="0" err="1" smtClean="0">
                <a:solidFill>
                  <a:srgbClr val="C81C5C"/>
                </a:solidFill>
              </a:rPr>
              <a:t>na</a:t>
            </a:r>
            <a:r>
              <a:rPr lang="en-US" dirty="0" smtClean="0">
                <a:solidFill>
                  <a:srgbClr val="C81C5C"/>
                </a:solidFill>
              </a:rPr>
              <a:t> </a:t>
            </a:r>
            <a:r>
              <a:rPr lang="en-US" dirty="0" err="1" smtClean="0">
                <a:solidFill>
                  <a:srgbClr val="C81C5C"/>
                </a:solidFill>
              </a:rPr>
              <a:t>próxima</a:t>
            </a:r>
            <a:r>
              <a:rPr lang="en-US" dirty="0" smtClean="0">
                <a:solidFill>
                  <a:srgbClr val="C81C5C"/>
                </a:solidFill>
              </a:rPr>
              <a:t> </a:t>
            </a:r>
            <a:r>
              <a:rPr lang="en-US" dirty="0" err="1" smtClean="0">
                <a:solidFill>
                  <a:srgbClr val="C81C5C"/>
                </a:solidFill>
              </a:rPr>
              <a:t>cidade</a:t>
            </a:r>
            <a:r>
              <a:rPr lang="en-US" dirty="0" smtClean="0">
                <a:solidFill>
                  <a:srgbClr val="C81C5C"/>
                </a:solidFill>
              </a:rPr>
              <a:t>.</a:t>
            </a:r>
          </a:p>
          <a:p>
            <a:endParaRPr lang="en-US" sz="500" dirty="0" smtClean="0">
              <a:solidFill>
                <a:srgbClr val="C81C5C"/>
              </a:solidFill>
            </a:endParaRPr>
          </a:p>
          <a:p>
            <a:r>
              <a:rPr lang="en-US" b="1" dirty="0" err="1" smtClean="0">
                <a:solidFill>
                  <a:srgbClr val="C81C5C"/>
                </a:solidFill>
              </a:rPr>
              <a:t>Teste</a:t>
            </a:r>
            <a:r>
              <a:rPr lang="en-US" b="1" dirty="0" smtClean="0">
                <a:solidFill>
                  <a:srgbClr val="C81C5C"/>
                </a:solidFill>
              </a:rPr>
              <a:t> de </a:t>
            </a:r>
            <a:r>
              <a:rPr lang="en-US" b="1" dirty="0" err="1" smtClean="0">
                <a:solidFill>
                  <a:srgbClr val="C81C5C"/>
                </a:solidFill>
              </a:rPr>
              <a:t>objetivo</a:t>
            </a:r>
            <a:r>
              <a:rPr lang="en-US" b="1" dirty="0" smtClean="0">
                <a:solidFill>
                  <a:srgbClr val="C81C5C"/>
                </a:solidFill>
              </a:rPr>
              <a:t>: </a:t>
            </a:r>
            <a:r>
              <a:rPr lang="en-US" dirty="0" err="1">
                <a:solidFill>
                  <a:srgbClr val="C81C5C"/>
                </a:solidFill>
              </a:rPr>
              <a:t>e</a:t>
            </a:r>
            <a:r>
              <a:rPr lang="en-US" dirty="0" err="1" smtClean="0">
                <a:solidFill>
                  <a:srgbClr val="C81C5C"/>
                </a:solidFill>
              </a:rPr>
              <a:t>stou</a:t>
            </a:r>
            <a:r>
              <a:rPr lang="en-US" dirty="0" smtClean="0">
                <a:solidFill>
                  <a:srgbClr val="C81C5C"/>
                </a:solidFill>
              </a:rPr>
              <a:t> </a:t>
            </a:r>
            <a:r>
              <a:rPr lang="en-US" dirty="0" err="1" smtClean="0">
                <a:solidFill>
                  <a:srgbClr val="C81C5C"/>
                </a:solidFill>
              </a:rPr>
              <a:t>em</a:t>
            </a:r>
            <a:r>
              <a:rPr lang="en-US" dirty="0" smtClean="0">
                <a:solidFill>
                  <a:srgbClr val="C81C5C"/>
                </a:solidFill>
              </a:rPr>
              <a:t> </a:t>
            </a:r>
            <a:r>
              <a:rPr lang="en-US" dirty="0" err="1" smtClean="0">
                <a:solidFill>
                  <a:srgbClr val="C81C5C"/>
                </a:solidFill>
              </a:rPr>
              <a:t>Bucarest</a:t>
            </a:r>
            <a:r>
              <a:rPr lang="en-US" dirty="0" smtClean="0">
                <a:solidFill>
                  <a:srgbClr val="C81C5C"/>
                </a:solidFill>
              </a:rPr>
              <a:t>?</a:t>
            </a:r>
          </a:p>
          <a:p>
            <a:endParaRPr lang="en-US" sz="500" dirty="0" smtClean="0">
              <a:solidFill>
                <a:srgbClr val="C81C5C"/>
              </a:solidFill>
            </a:endParaRPr>
          </a:p>
          <a:p>
            <a:r>
              <a:rPr lang="en-US" b="1" dirty="0" err="1" smtClean="0">
                <a:solidFill>
                  <a:srgbClr val="C81C5C"/>
                </a:solidFill>
              </a:rPr>
              <a:t>Função</a:t>
            </a:r>
            <a:r>
              <a:rPr lang="en-US" b="1" dirty="0" smtClean="0">
                <a:solidFill>
                  <a:srgbClr val="C81C5C"/>
                </a:solidFill>
              </a:rPr>
              <a:t> </a:t>
            </a:r>
            <a:r>
              <a:rPr lang="en-US" b="1" dirty="0" err="1" smtClean="0">
                <a:solidFill>
                  <a:srgbClr val="C81C5C"/>
                </a:solidFill>
              </a:rPr>
              <a:t>custo</a:t>
            </a:r>
            <a:r>
              <a:rPr lang="en-US" b="1" dirty="0" smtClean="0">
                <a:solidFill>
                  <a:srgbClr val="C81C5C"/>
                </a:solidFill>
              </a:rPr>
              <a:t>:</a:t>
            </a:r>
            <a:r>
              <a:rPr lang="en-US" i="1" dirty="0" smtClean="0">
                <a:solidFill>
                  <a:srgbClr val="C81C5C"/>
                </a:solidFill>
              </a:rPr>
              <a:t> </a:t>
            </a:r>
            <a:r>
              <a:rPr lang="en-US" dirty="0" err="1" smtClean="0">
                <a:solidFill>
                  <a:srgbClr val="C81C5C"/>
                </a:solidFill>
              </a:rPr>
              <a:t>quanto</a:t>
            </a:r>
            <a:r>
              <a:rPr lang="en-US" dirty="0" smtClean="0">
                <a:solidFill>
                  <a:srgbClr val="C81C5C"/>
                </a:solidFill>
              </a:rPr>
              <a:t> </a:t>
            </a:r>
            <a:r>
              <a:rPr lang="en-US" dirty="0" err="1" smtClean="0">
                <a:solidFill>
                  <a:srgbClr val="C81C5C"/>
                </a:solidFill>
              </a:rPr>
              <a:t>gastei</a:t>
            </a:r>
            <a:r>
              <a:rPr lang="en-US" dirty="0" smtClean="0">
                <a:solidFill>
                  <a:srgbClr val="C81C5C"/>
                </a:solidFill>
              </a:rPr>
              <a:t> </a:t>
            </a:r>
            <a:r>
              <a:rPr lang="en-US" dirty="0" err="1" smtClean="0">
                <a:solidFill>
                  <a:srgbClr val="C81C5C"/>
                </a:solidFill>
              </a:rPr>
              <a:t>para</a:t>
            </a:r>
            <a:r>
              <a:rPr lang="en-US" dirty="0" smtClean="0">
                <a:solidFill>
                  <a:srgbClr val="C81C5C"/>
                </a:solidFill>
              </a:rPr>
              <a:t> </a:t>
            </a:r>
            <a:r>
              <a:rPr lang="en-US" dirty="0" err="1" smtClean="0">
                <a:solidFill>
                  <a:srgbClr val="C81C5C"/>
                </a:solidFill>
              </a:rPr>
              <a:t>chegar</a:t>
            </a:r>
            <a:r>
              <a:rPr lang="en-US" dirty="0" smtClean="0">
                <a:solidFill>
                  <a:srgbClr val="C81C5C"/>
                </a:solidFill>
              </a:rPr>
              <a:t> </a:t>
            </a:r>
            <a:r>
              <a:rPr lang="en-US" dirty="0" err="1" smtClean="0">
                <a:solidFill>
                  <a:srgbClr val="C81C5C"/>
                </a:solidFill>
              </a:rPr>
              <a:t>onde</a:t>
            </a:r>
            <a:r>
              <a:rPr lang="en-US" dirty="0" smtClean="0">
                <a:solidFill>
                  <a:srgbClr val="C81C5C"/>
                </a:solidFill>
              </a:rPr>
              <a:t> </a:t>
            </a:r>
            <a:r>
              <a:rPr lang="en-US" dirty="0" err="1" smtClean="0">
                <a:solidFill>
                  <a:srgbClr val="C81C5C"/>
                </a:solidFill>
              </a:rPr>
              <a:t>estou</a:t>
            </a:r>
            <a:r>
              <a:rPr lang="en-US" dirty="0" smtClean="0">
                <a:solidFill>
                  <a:srgbClr val="C81C5C"/>
                </a:solidFill>
              </a:rPr>
              <a:t>?</a:t>
            </a:r>
            <a:endParaRPr lang="en-US" b="1" dirty="0" smtClean="0">
              <a:solidFill>
                <a:srgbClr val="C81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275899"/>
      </p:ext>
    </p:extLst>
  </p:cSld>
  <p:clrMapOvr>
    <a:masterClrMapping/>
  </p:clrMapOvr>
  <p:transition xmlns:p14="http://schemas.microsoft.com/office/powerpoint/2010/main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xmlns="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zh-CN" b="1" dirty="0" smtClean="0"/>
              <a:t>BUSCAS </a:t>
            </a:r>
            <a:r>
              <a:rPr lang="mr-IN" altLang="zh-CN" b="1" dirty="0" smtClean="0"/>
              <a:t>–</a:t>
            </a:r>
            <a:r>
              <a:rPr lang="pt-BR" altLang="zh-CN" b="1" dirty="0" smtClean="0"/>
              <a:t> Outros exemplos</a:t>
            </a:r>
            <a:endParaRPr lang="pt-BR" altLang="pt-BR" sz="2000" b="1" dirty="0" smtClean="0">
              <a:ea typeface="宋体" panose="02010600030101010101" pitchFamily="2" charset="-122"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xmlns="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5805264"/>
            <a:ext cx="820891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ts val="0"/>
              </a:spcAft>
              <a:buFontTx/>
              <a:buNone/>
            </a:pPr>
            <a:r>
              <a:rPr lang="x-none" sz="2400" b="1" dirty="0" smtClean="0">
                <a:latin typeface="Arial"/>
                <a:cs typeface="Arial"/>
              </a:rPr>
              <a:t>Problema</a:t>
            </a:r>
            <a:r>
              <a:rPr lang="x-none" sz="2400" dirty="0" smtClean="0">
                <a:latin typeface="Arial"/>
                <a:cs typeface="Arial"/>
              </a:rPr>
              <a:t>: </a:t>
            </a:r>
            <a:r>
              <a:rPr lang="x-none" sz="2400" dirty="0" smtClean="0">
                <a:latin typeface="Arial Narrow"/>
                <a:cs typeface="Arial Narrow"/>
              </a:rPr>
              <a:t>ambientes limpos</a:t>
            </a:r>
          </a:p>
          <a:p>
            <a:pPr algn="ctr" eaLnBrk="1" hangingPunct="1">
              <a:spcBef>
                <a:spcPct val="0"/>
              </a:spcBef>
              <a:spcAft>
                <a:spcPts val="0"/>
              </a:spcAft>
              <a:buNone/>
            </a:pPr>
            <a:r>
              <a:rPr lang="x-none" sz="2400" b="1" dirty="0" smtClean="0"/>
              <a:t>Resultado da busca: </a:t>
            </a:r>
            <a:r>
              <a:rPr lang="x-none" sz="2400" dirty="0" smtClean="0">
                <a:latin typeface="Arial Narrow"/>
                <a:cs typeface="Arial Narrow"/>
              </a:rPr>
              <a:t>sequência de ações</a:t>
            </a:r>
            <a:endParaRPr lang="tr-TR" sz="2400" dirty="0" smtClean="0">
              <a:latin typeface="Arial Narrow"/>
              <a:cs typeface="Arial Narrow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479667" y="3290501"/>
            <a:ext cx="184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503" t="30042" r="6183" b="5149"/>
          <a:stretch/>
        </p:blipFill>
        <p:spPr>
          <a:xfrm>
            <a:off x="827584" y="1196752"/>
            <a:ext cx="7801153" cy="44445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803" r="7741" b="38619"/>
          <a:stretch/>
        </p:blipFill>
        <p:spPr>
          <a:xfrm>
            <a:off x="323528" y="836712"/>
            <a:ext cx="2659384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29441"/>
      </p:ext>
    </p:extLst>
  </p:cSld>
  <p:clrMapOvr>
    <a:masterClrMapping/>
  </p:clrMapOvr>
  <p:transition xmlns:p14="http://schemas.microsoft.com/office/powerpoint/2010/main"/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6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7656</TotalTime>
  <Words>3851</Words>
  <Application>Microsoft Macintosh PowerPoint</Application>
  <PresentationFormat>On-screen Show (4:3)</PresentationFormat>
  <Paragraphs>700</Paragraphs>
  <Slides>63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63</vt:i4>
      </vt:variant>
    </vt:vector>
  </HeadingPairs>
  <TitlesOfParts>
    <vt:vector size="67" baseType="lpstr">
      <vt:lpstr>Tema do Office</vt:lpstr>
      <vt:lpstr>2_Tema do Office</vt:lpstr>
      <vt:lpstr>6_Personalizar design</vt:lpstr>
      <vt:lpstr>1_Tema do Office</vt:lpstr>
      <vt:lpstr>PowerPoint Presentation</vt:lpstr>
      <vt:lpstr>PowerPoint Presentation</vt:lpstr>
      <vt:lpstr>BUSCAS</vt:lpstr>
      <vt:lpstr>BUSCAS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BUSCAS</vt:lpstr>
      <vt:lpstr>PowerPoint Presentation</vt:lpstr>
      <vt:lpstr>PowerPoint Presentation</vt:lpstr>
      <vt:lpstr>BUSCAS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BUSCAS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BUSCAS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Susanne Andrade</dc:creator>
  <cp:lastModifiedBy>Thais Rodrigues Neubauer</cp:lastModifiedBy>
  <cp:revision>398</cp:revision>
  <cp:lastPrinted>2015-08-20T10:58:19Z</cp:lastPrinted>
  <dcterms:created xsi:type="dcterms:W3CDTF">2012-10-02T15:58:15Z</dcterms:created>
  <dcterms:modified xsi:type="dcterms:W3CDTF">2020-03-19T22:43:53Z</dcterms:modified>
</cp:coreProperties>
</file>